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8" r:id="rId4"/>
  </p:sldMasterIdLst>
  <p:notesMasterIdLst>
    <p:notesMasterId r:id="rId6"/>
  </p:notesMasterIdLst>
  <p:sldIdLst>
    <p:sldId id="259" r:id="rId5"/>
    <p:sldId id="261" r:id="rId7"/>
    <p:sldId id="262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22" r:id="rId17"/>
    <p:sldId id="326" r:id="rId18"/>
    <p:sldId id="325" r:id="rId19"/>
    <p:sldId id="323" r:id="rId20"/>
    <p:sldId id="304" r:id="rId21"/>
    <p:sldId id="319" r:id="rId22"/>
    <p:sldId id="320" r:id="rId23"/>
    <p:sldId id="321" r:id="rId24"/>
    <p:sldId id="327" r:id="rId25"/>
    <p:sldId id="328" r:id="rId26"/>
    <p:sldId id="329" r:id="rId27"/>
    <p:sldId id="333" r:id="rId28"/>
    <p:sldId id="32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5" r:id="rId38"/>
    <p:sldId id="318" r:id="rId39"/>
    <p:sldId id="317" r:id="rId40"/>
    <p:sldId id="330" r:id="rId41"/>
    <p:sldId id="332" r:id="rId42"/>
    <p:sldId id="314" r:id="rId43"/>
    <p:sldId id="313" r:id="rId44"/>
  </p:sldIdLst>
  <p:sldSz cx="12192000" cy="6858000"/>
  <p:notesSz cx="7103745" cy="10234295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730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8" Type="http://schemas.openxmlformats.org/officeDocument/2006/relationships/tags" Target="tags/tag28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image" Target="../media/image1.png"/><Relationship Id="rId7" Type="http://schemas.openxmlformats.org/officeDocument/2006/relationships/slideLayout" Target="../slideLayouts/slideLayout8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资源 21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123190" y="-48895"/>
            <a:ext cx="12419965" cy="69557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资源 211"/>
          <p:cNvPicPr>
            <a:picLocks noChangeAspect="1"/>
          </p:cNvPicPr>
          <p:nvPr userDrawn="1"/>
        </p:nvPicPr>
        <p:blipFill>
          <a:blip r:embed="rId8" cstate="screen"/>
          <a:stretch>
            <a:fillRect/>
          </a:stretch>
        </p:blipFill>
        <p:spPr>
          <a:xfrm>
            <a:off x="-123190" y="-48895"/>
            <a:ext cx="12419965" cy="6955790"/>
          </a:xfrm>
          <a:prstGeom prst="rect">
            <a:avLst/>
          </a:prstGeom>
        </p:spPr>
      </p:pic>
      <p:pic>
        <p:nvPicPr>
          <p:cNvPr id="27" name="图片 26" descr="资源 2111"/>
          <p:cNvPicPr>
            <a:picLocks noChangeAspect="1"/>
          </p:cNvPicPr>
          <p:nvPr userDrawn="1"/>
        </p:nvPicPr>
        <p:blipFill>
          <a:blip r:embed="rId9" cstate="screen"/>
          <a:stretch>
            <a:fillRect/>
          </a:stretch>
        </p:blipFill>
        <p:spPr>
          <a:xfrm>
            <a:off x="315595" y="231775"/>
            <a:ext cx="800735" cy="822960"/>
          </a:xfrm>
          <a:prstGeom prst="rect">
            <a:avLst/>
          </a:prstGeom>
        </p:spPr>
      </p:pic>
      <p:sp>
        <p:nvSpPr>
          <p:cNvPr id="33" name="TextBox 31"/>
          <p:cNvSpPr txBox="1"/>
          <p:nvPr userDrawn="1"/>
        </p:nvSpPr>
        <p:spPr>
          <a:xfrm>
            <a:off x="1116330" y="443548"/>
            <a:ext cx="5208588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请在母版更改您的标题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E9A20-9F92-43EC-9B6B-0B9F9696CD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95BC2-2F99-41A0-B034-A95F03D07A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hemeOverride" Target="../theme/themeOverride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36.png"/><Relationship Id="rId3" Type="http://schemas.openxmlformats.org/officeDocument/2006/relationships/image" Target="../media/image20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2.xml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8.png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63.jpeg"/><Relationship Id="rId4" Type="http://schemas.openxmlformats.org/officeDocument/2006/relationships/image" Target="../media/image20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67.jpeg"/><Relationship Id="rId4" Type="http://schemas.openxmlformats.org/officeDocument/2006/relationships/image" Target="../media/image20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71.jpeg"/><Relationship Id="rId4" Type="http://schemas.openxmlformats.org/officeDocument/2006/relationships/image" Target="../media/image20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themeOverride" Target="../theme/themeOverride3.xml"/><Relationship Id="rId6" Type="http://schemas.openxmlformats.org/officeDocument/2006/relationships/image" Target="../media/image1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1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1" Type="http://schemas.openxmlformats.org/officeDocument/2006/relationships/image" Target="../media/image73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3.xml"/><Relationship Id="rId1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0.jpeg"/><Relationship Id="rId1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27.xml"/><Relationship Id="rId3" Type="http://schemas.openxmlformats.org/officeDocument/2006/relationships/image" Target="../media/image81.jpeg"/><Relationship Id="rId2" Type="http://schemas.openxmlformats.org/officeDocument/2006/relationships/image" Target="../media/image20.png"/><Relationship Id="rId1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20.pn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4.jpe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资源 331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69595" y="454025"/>
            <a:ext cx="3613150" cy="3442970"/>
          </a:xfrm>
          <a:prstGeom prst="rect">
            <a:avLst/>
          </a:prstGeom>
        </p:spPr>
      </p:pic>
      <p:pic>
        <p:nvPicPr>
          <p:cNvPr id="34" name="图片 33" descr="资源 131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698308" y="4122828"/>
            <a:ext cx="1527810" cy="1630045"/>
          </a:xfrm>
          <a:prstGeom prst="rect">
            <a:avLst/>
          </a:prstGeom>
        </p:spPr>
      </p:pic>
      <p:pic>
        <p:nvPicPr>
          <p:cNvPr id="17" name="图片 16" descr="资源 3011"/>
          <p:cNvPicPr>
            <a:picLocks noChangeAspect="1"/>
          </p:cNvPicPr>
          <p:nvPr/>
        </p:nvPicPr>
        <p:blipFill>
          <a:blip r:embed="rId3" cstate="screen"/>
          <a:srcRect t="51908" r="-3575"/>
          <a:stretch>
            <a:fillRect/>
          </a:stretch>
        </p:blipFill>
        <p:spPr>
          <a:xfrm>
            <a:off x="4773295" y="-26035"/>
            <a:ext cx="2999105" cy="1464310"/>
          </a:xfrm>
          <a:prstGeom prst="rect">
            <a:avLst/>
          </a:prstGeom>
        </p:spPr>
      </p:pic>
      <p:pic>
        <p:nvPicPr>
          <p:cNvPr id="19" name="图片 18" descr="资源 3211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4462145" y="1438275"/>
            <a:ext cx="1089025" cy="850900"/>
          </a:xfrm>
          <a:prstGeom prst="rect">
            <a:avLst/>
          </a:prstGeom>
        </p:spPr>
      </p:pic>
      <p:pic>
        <p:nvPicPr>
          <p:cNvPr id="3" name="图片 2" descr="资源 3511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9098280" y="-48895"/>
            <a:ext cx="3079750" cy="30670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77196" y="3291831"/>
            <a:ext cx="8214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尚酷简体" panose="02000000000000000000" pitchFamily="2" charset="-122"/>
                <a:ea typeface="方正尚酷简体" panose="02000000000000000000" pitchFamily="2" charset="-122"/>
                <a:cs typeface="+mn-ea"/>
                <a:sym typeface="+mn-lt"/>
              </a:rPr>
              <a:t>日常记录及信息分享服务软件</a:t>
            </a:r>
            <a:endParaRPr lang="en-US" altLang="zh-CN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尚酷简体" panose="02000000000000000000" pitchFamily="2" charset="-122"/>
              <a:ea typeface="方正尚酷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6575425" y="4396504"/>
            <a:ext cx="5923280" cy="37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————</a:t>
            </a:r>
            <a:r>
              <a:rPr lang="zh-CN" altLang="en-US" sz="16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基于</a:t>
            </a:r>
            <a:r>
              <a:rPr lang="en-US" altLang="zh-CN" sz="16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sz="16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的类博客式分享交流软件设计与开发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TextBox 25"/>
          <p:cNvSpPr txBox="1"/>
          <p:nvPr/>
        </p:nvSpPr>
        <p:spPr>
          <a:xfrm>
            <a:off x="4562475" y="5250448"/>
            <a:ext cx="2150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165" fontAlgn="base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"/>
              <a:defRPr/>
            </a:pPr>
            <a:r>
              <a:rPr lang="zh-CN" altLang="en-US" sz="1600" dirty="0">
                <a:cs typeface="+mn-ea"/>
                <a:sym typeface="+mn-lt"/>
              </a:rPr>
              <a:t>小组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：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G13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TextBox 26"/>
          <p:cNvSpPr txBox="1"/>
          <p:nvPr/>
        </p:nvSpPr>
        <p:spPr>
          <a:xfrm>
            <a:off x="7166609" y="5250448"/>
            <a:ext cx="3708537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 defTabSz="685165" fontAlgn="base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"/>
            </a:pPr>
            <a:r>
              <a:rPr lang="zh-CN" altLang="en-US" sz="1600" dirty="0">
                <a:cs typeface="+mn-ea"/>
                <a:sym typeface="+mn-lt"/>
              </a:rPr>
              <a:t>组员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：</a:t>
            </a:r>
            <a:r>
              <a:rPr lang="zh-CN" altLang="en-US" sz="1600" dirty="0">
                <a:cs typeface="+mn-ea"/>
                <a:sym typeface="+mn-lt"/>
              </a:rPr>
              <a:t>陈玲曦    刘书宇    童峻涛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资源 81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465320" y="3714750"/>
            <a:ext cx="320675" cy="1308100"/>
          </a:xfrm>
          <a:prstGeom prst="rect">
            <a:avLst/>
          </a:prstGeom>
        </p:spPr>
      </p:pic>
      <p:pic>
        <p:nvPicPr>
          <p:cNvPr id="23" name="图片 22" descr="资源 161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3173095" y="1620520"/>
            <a:ext cx="1771650" cy="86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82945" y="3257550"/>
            <a:ext cx="499745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总体设计</a:t>
            </a:r>
            <a:endParaRPr lang="zh-CN" altLang="en-US" sz="4400" b="1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84973" y="1319441"/>
            <a:ext cx="339387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/>
                </a:solidFill>
                <a:cs typeface="+mn-ea"/>
                <a:sym typeface="+mn-lt"/>
              </a:rPr>
              <a:t>part</a:t>
            </a:r>
            <a:r>
              <a:rPr lang="en-US" altLang="zh-CN" sz="11500" b="1" dirty="0">
                <a:solidFill>
                  <a:schemeClr val="tx1"/>
                </a:solidFill>
                <a:cs typeface="+mn-ea"/>
                <a:sym typeface="+mn-lt"/>
              </a:rPr>
              <a:t>03</a:t>
            </a:r>
            <a:endParaRPr lang="en-US" altLang="zh-CN" sz="115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5" name="PA_直接连接符 14"/>
          <p:cNvCxnSpPr/>
          <p:nvPr>
            <p:custDataLst>
              <p:tags r:id="rId3"/>
            </p:custDataLst>
          </p:nvPr>
        </p:nvCxnSpPr>
        <p:spPr>
          <a:xfrm>
            <a:off x="7006227" y="3215395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4"/>
          <p:cNvCxnSpPr/>
          <p:nvPr>
            <p:custDataLst>
              <p:tags r:id="rId4"/>
            </p:custDataLst>
          </p:nvPr>
        </p:nvCxnSpPr>
        <p:spPr>
          <a:xfrm>
            <a:off x="8433230" y="3219359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椭圆 16"/>
          <p:cNvSpPr/>
          <p:nvPr>
            <p:custDataLst>
              <p:tags r:id="rId5"/>
            </p:custDataLst>
          </p:nvPr>
        </p:nvSpPr>
        <p:spPr>
          <a:xfrm>
            <a:off x="8240709" y="3180665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968" y="2607059"/>
            <a:ext cx="2437954" cy="2415791"/>
          </a:xfrm>
          <a:prstGeom prst="rect">
            <a:avLst/>
          </a:prstGeom>
        </p:spPr>
      </p:pic>
      <p:sp>
        <p:nvSpPr>
          <p:cNvPr id="26" name="菱形 25"/>
          <p:cNvSpPr/>
          <p:nvPr/>
        </p:nvSpPr>
        <p:spPr>
          <a:xfrm>
            <a:off x="6239846" y="4261945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菱形 26"/>
          <p:cNvSpPr/>
          <p:nvPr/>
        </p:nvSpPr>
        <p:spPr>
          <a:xfrm>
            <a:off x="9287652" y="4261945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6444562" y="4210414"/>
            <a:ext cx="2442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需求规定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9492368" y="4210414"/>
            <a:ext cx="2442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基本设计概念和处理流程</a:t>
            </a:r>
            <a:endParaRPr lang="zh-CN" altLang="en-US" dirty="0"/>
          </a:p>
        </p:txBody>
      </p:sp>
      <p:sp>
        <p:nvSpPr>
          <p:cNvPr id="39" name="菱形 38"/>
          <p:cNvSpPr/>
          <p:nvPr/>
        </p:nvSpPr>
        <p:spPr>
          <a:xfrm>
            <a:off x="6239846" y="4908599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6444562" y="4857068"/>
            <a:ext cx="2442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功能需求与人工处理过程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连接符 39"/>
          <p:cNvCxnSpPr/>
          <p:nvPr/>
        </p:nvCxnSpPr>
        <p:spPr>
          <a:xfrm>
            <a:off x="1661334" y="2975195"/>
            <a:ext cx="9824484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2749108" y="2849195"/>
            <a:ext cx="252000" cy="252000"/>
            <a:chOff x="2987749" y="4514735"/>
            <a:chExt cx="252000" cy="252000"/>
          </a:xfrm>
        </p:grpSpPr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3023749" y="4550735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43" name="椭圆 42"/>
            <p:cNvSpPr>
              <a:spLocks noChangeAspect="1"/>
            </p:cNvSpPr>
            <p:nvPr/>
          </p:nvSpPr>
          <p:spPr>
            <a:xfrm>
              <a:off x="2987749" y="4514735"/>
              <a:ext cx="252000" cy="25200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0170931" y="2849195"/>
            <a:ext cx="252000" cy="252000"/>
            <a:chOff x="2987749" y="4514735"/>
            <a:chExt cx="252000" cy="252000"/>
          </a:xfrm>
        </p:grpSpPr>
        <p:sp>
          <p:nvSpPr>
            <p:cNvPr id="45" name="椭圆 44"/>
            <p:cNvSpPr>
              <a:spLocks noChangeAspect="1"/>
            </p:cNvSpPr>
            <p:nvPr/>
          </p:nvSpPr>
          <p:spPr>
            <a:xfrm>
              <a:off x="3023749" y="4550735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46" name="椭圆 45"/>
            <p:cNvSpPr>
              <a:spLocks noChangeAspect="1"/>
            </p:cNvSpPr>
            <p:nvPr/>
          </p:nvSpPr>
          <p:spPr>
            <a:xfrm>
              <a:off x="2987749" y="4514735"/>
              <a:ext cx="252000" cy="25200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604564" y="2849195"/>
            <a:ext cx="252000" cy="252000"/>
            <a:chOff x="2987749" y="4514735"/>
            <a:chExt cx="252000" cy="252000"/>
          </a:xfrm>
        </p:grpSpPr>
        <p:sp>
          <p:nvSpPr>
            <p:cNvPr id="48" name="椭圆 47"/>
            <p:cNvSpPr>
              <a:spLocks noChangeAspect="1"/>
            </p:cNvSpPr>
            <p:nvPr/>
          </p:nvSpPr>
          <p:spPr>
            <a:xfrm>
              <a:off x="3023749" y="4550735"/>
              <a:ext cx="180000" cy="1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>
              <a:off x="2987749" y="4514735"/>
              <a:ext cx="252000" cy="25200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315476" y="2849195"/>
            <a:ext cx="252000" cy="252000"/>
            <a:chOff x="2987749" y="4514735"/>
            <a:chExt cx="252000" cy="252000"/>
          </a:xfrm>
        </p:grpSpPr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3023749" y="4550735"/>
              <a:ext cx="180000" cy="1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>
              <a:off x="2987749" y="4514735"/>
              <a:ext cx="252000" cy="25200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460020" y="2849195"/>
            <a:ext cx="252000" cy="252000"/>
            <a:chOff x="2987749" y="4514735"/>
            <a:chExt cx="252000" cy="252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3023749" y="4550735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2987749" y="4514735"/>
              <a:ext cx="252000" cy="25200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cxnSp>
        <p:nvCxnSpPr>
          <p:cNvPr id="56" name="直接连接符 55"/>
          <p:cNvCxnSpPr>
            <a:stCxn id="49" idx="0"/>
          </p:cNvCxnSpPr>
          <p:nvPr/>
        </p:nvCxnSpPr>
        <p:spPr>
          <a:xfrm flipV="1">
            <a:off x="4730564" y="2353186"/>
            <a:ext cx="0" cy="4960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52" idx="0"/>
          </p:cNvCxnSpPr>
          <p:nvPr/>
        </p:nvCxnSpPr>
        <p:spPr>
          <a:xfrm flipH="1" flipV="1">
            <a:off x="8441440" y="2353186"/>
            <a:ext cx="36" cy="4960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43" idx="4"/>
          </p:cNvCxnSpPr>
          <p:nvPr/>
        </p:nvCxnSpPr>
        <p:spPr>
          <a:xfrm>
            <a:off x="2875108" y="3101195"/>
            <a:ext cx="0" cy="4960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5" idx="4"/>
          </p:cNvCxnSpPr>
          <p:nvPr/>
        </p:nvCxnSpPr>
        <p:spPr>
          <a:xfrm>
            <a:off x="6586020" y="3101195"/>
            <a:ext cx="1733" cy="4960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46" idx="4"/>
          </p:cNvCxnSpPr>
          <p:nvPr/>
        </p:nvCxnSpPr>
        <p:spPr>
          <a:xfrm>
            <a:off x="10296931" y="3101195"/>
            <a:ext cx="1733" cy="47539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1599672" y="3814245"/>
            <a:ext cx="2550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功能</a:t>
            </a:r>
            <a:endParaRPr lang="zh-CN" altLang="en-US" sz="1600" b="1" dirty="0"/>
          </a:p>
        </p:txBody>
      </p:sp>
      <p:sp>
        <p:nvSpPr>
          <p:cNvPr id="67" name="文本框 66"/>
          <p:cNvSpPr txBox="1"/>
          <p:nvPr/>
        </p:nvSpPr>
        <p:spPr>
          <a:xfrm>
            <a:off x="1769801" y="4201991"/>
            <a:ext cx="27137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100" b="1" dirty="0"/>
              <a:t>已注册用户方：</a:t>
            </a:r>
            <a:endParaRPr lang="zh-CN" altLang="zh-CN" sz="1100" dirty="0"/>
          </a:p>
          <a:p>
            <a:r>
              <a:rPr lang="en-US" altLang="zh-CN" sz="1100" dirty="0"/>
              <a:t>  1.</a:t>
            </a:r>
            <a:r>
              <a:rPr lang="zh-CN" altLang="zh-CN" sz="1100" dirty="0"/>
              <a:t>用户登陆</a:t>
            </a:r>
            <a:endParaRPr lang="zh-CN" altLang="zh-CN" sz="1100" dirty="0"/>
          </a:p>
          <a:p>
            <a:r>
              <a:rPr lang="en-US" altLang="zh-CN" sz="1100" dirty="0"/>
              <a:t>  2.</a:t>
            </a:r>
            <a:r>
              <a:rPr lang="zh-CN" altLang="zh-CN" sz="1100" dirty="0"/>
              <a:t>用户忘记密码</a:t>
            </a:r>
            <a:endParaRPr lang="zh-CN" altLang="zh-CN" sz="1100" dirty="0"/>
          </a:p>
          <a:p>
            <a:r>
              <a:rPr lang="en-US" altLang="zh-CN" sz="1100" dirty="0"/>
              <a:t>  3.</a:t>
            </a:r>
            <a:r>
              <a:rPr lang="zh-CN" altLang="zh-CN" sz="1100" dirty="0"/>
              <a:t>用户注销账户</a:t>
            </a:r>
            <a:endParaRPr lang="zh-CN" altLang="zh-CN" sz="1100" dirty="0"/>
          </a:p>
          <a:p>
            <a:r>
              <a:rPr lang="en-US" altLang="zh-CN" sz="1100" dirty="0"/>
              <a:t>  4.</a:t>
            </a:r>
            <a:r>
              <a:rPr lang="zh-CN" altLang="zh-CN" sz="1100" dirty="0"/>
              <a:t>用户退出登录</a:t>
            </a:r>
            <a:endParaRPr lang="zh-CN" altLang="zh-CN" sz="1100" dirty="0"/>
          </a:p>
          <a:p>
            <a:r>
              <a:rPr lang="en-US" altLang="zh-CN" sz="1100" dirty="0"/>
              <a:t>  5.</a:t>
            </a:r>
            <a:r>
              <a:rPr lang="zh-CN" altLang="zh-CN" sz="1100" dirty="0"/>
              <a:t>用户固定词条搜索</a:t>
            </a:r>
            <a:endParaRPr lang="zh-CN" altLang="zh-CN" sz="1100" dirty="0"/>
          </a:p>
          <a:p>
            <a:r>
              <a:rPr lang="en-US" altLang="zh-CN" sz="1100" dirty="0"/>
              <a:t>  6.</a:t>
            </a:r>
            <a:r>
              <a:rPr lang="zh-CN" altLang="zh-CN" sz="1100" dirty="0"/>
              <a:t>用户查看历史记录</a:t>
            </a:r>
            <a:endParaRPr lang="zh-CN" altLang="zh-CN" sz="1100" dirty="0"/>
          </a:p>
          <a:p>
            <a:r>
              <a:rPr lang="zh-CN" altLang="zh-CN" sz="1100" b="1" dirty="0"/>
              <a:t>管理员方：</a:t>
            </a:r>
            <a:endParaRPr lang="zh-CN" altLang="zh-CN" sz="1100" dirty="0"/>
          </a:p>
          <a:p>
            <a:r>
              <a:rPr lang="en-US" altLang="zh-CN" sz="1100" dirty="0"/>
              <a:t>  1.</a:t>
            </a:r>
            <a:r>
              <a:rPr lang="zh-CN" altLang="zh-CN" sz="1100" dirty="0"/>
              <a:t>管理员登录</a:t>
            </a:r>
            <a:endParaRPr lang="zh-CN" altLang="zh-CN" sz="1100" dirty="0"/>
          </a:p>
          <a:p>
            <a:r>
              <a:rPr lang="en-US" altLang="zh-CN" sz="1100" dirty="0"/>
              <a:t>  2.</a:t>
            </a:r>
            <a:r>
              <a:rPr lang="zh-CN" altLang="zh-CN" sz="1100" dirty="0"/>
              <a:t>管理员管理用户</a:t>
            </a:r>
            <a:endParaRPr lang="zh-CN" altLang="zh-CN" sz="1100" dirty="0"/>
          </a:p>
          <a:p>
            <a:r>
              <a:rPr lang="en-US" altLang="zh-CN" sz="1100" dirty="0"/>
              <a:t>  3.</a:t>
            </a:r>
            <a:r>
              <a:rPr lang="zh-CN" altLang="zh-CN" sz="1100" dirty="0"/>
              <a:t>管理员浏览信息</a:t>
            </a:r>
            <a:endParaRPr lang="zh-CN" altLang="zh-CN" sz="1100" dirty="0"/>
          </a:p>
          <a:p>
            <a:r>
              <a:rPr lang="en-US" altLang="zh-CN" sz="1100" dirty="0"/>
              <a:t>  4.</a:t>
            </a:r>
            <a:r>
              <a:rPr lang="zh-CN" altLang="zh-CN" sz="1100" dirty="0"/>
              <a:t>管理员退出登录</a:t>
            </a:r>
            <a:r>
              <a:rPr lang="en-US" altLang="zh-CN" sz="1100" dirty="0"/>
              <a:t> </a:t>
            </a:r>
            <a:endParaRPr lang="zh-CN" altLang="zh-CN" sz="1100" dirty="0"/>
          </a:p>
        </p:txBody>
      </p:sp>
      <p:sp>
        <p:nvSpPr>
          <p:cNvPr id="68" name="矩形 67"/>
          <p:cNvSpPr/>
          <p:nvPr/>
        </p:nvSpPr>
        <p:spPr>
          <a:xfrm>
            <a:off x="2155108" y="3769609"/>
            <a:ext cx="1440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5310584" y="3869367"/>
            <a:ext cx="2550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数据来源</a:t>
            </a:r>
            <a:endParaRPr lang="zh-CN" altLang="en-US" sz="1600" b="1" dirty="0"/>
          </a:p>
        </p:txBody>
      </p:sp>
      <p:sp>
        <p:nvSpPr>
          <p:cNvPr id="71" name="文本框 70"/>
          <p:cNvSpPr txBox="1"/>
          <p:nvPr/>
        </p:nvSpPr>
        <p:spPr>
          <a:xfrm>
            <a:off x="5504259" y="4367791"/>
            <a:ext cx="27137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1.</a:t>
            </a:r>
            <a:r>
              <a:rPr lang="zh-CN" altLang="zh-CN" sz="1100" dirty="0"/>
              <a:t>用户手动输入的用户数据</a:t>
            </a:r>
            <a:endParaRPr lang="zh-CN" altLang="zh-CN" sz="1100" dirty="0"/>
          </a:p>
          <a:p>
            <a:r>
              <a:rPr lang="en-US" altLang="zh-CN" sz="1100" dirty="0"/>
              <a:t>2.</a:t>
            </a:r>
            <a:r>
              <a:rPr lang="zh-CN" altLang="zh-CN" sz="1100" dirty="0"/>
              <a:t>已保存在云端数据库的用户数据</a:t>
            </a:r>
            <a:endParaRPr lang="zh-CN" altLang="zh-CN" sz="1100" dirty="0"/>
          </a:p>
          <a:p>
            <a:r>
              <a:rPr lang="en-US" altLang="zh-CN" sz="1100" dirty="0"/>
              <a:t>3.</a:t>
            </a:r>
            <a:r>
              <a:rPr lang="zh-CN" altLang="zh-CN" sz="1100" dirty="0"/>
              <a:t>搜索引擎中搜索关键字所得到的数据</a:t>
            </a:r>
            <a:endParaRPr lang="zh-CN" altLang="zh-CN" sz="1100" dirty="0"/>
          </a:p>
        </p:txBody>
      </p:sp>
      <p:sp>
        <p:nvSpPr>
          <p:cNvPr id="72" name="矩形 71"/>
          <p:cNvSpPr/>
          <p:nvPr/>
        </p:nvSpPr>
        <p:spPr>
          <a:xfrm>
            <a:off x="5866020" y="3773347"/>
            <a:ext cx="1440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9030925" y="3875581"/>
            <a:ext cx="2550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输出要求</a:t>
            </a:r>
            <a:endParaRPr lang="zh-CN" altLang="en-US" sz="1600" b="1" dirty="0"/>
          </a:p>
        </p:txBody>
      </p:sp>
      <p:sp>
        <p:nvSpPr>
          <p:cNvPr id="75" name="文本框 74"/>
          <p:cNvSpPr txBox="1"/>
          <p:nvPr/>
        </p:nvSpPr>
        <p:spPr>
          <a:xfrm>
            <a:off x="9066040" y="4365096"/>
            <a:ext cx="27137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1.</a:t>
            </a:r>
            <a:r>
              <a:rPr lang="zh-CN" altLang="zh-CN" sz="1100" dirty="0"/>
              <a:t>提供的话题中不能包含错别字</a:t>
            </a:r>
            <a:endParaRPr lang="zh-CN" altLang="zh-CN" sz="1100" dirty="0"/>
          </a:p>
          <a:p>
            <a:r>
              <a:rPr lang="en-US" altLang="zh-CN" sz="1100" dirty="0"/>
              <a:t>2.</a:t>
            </a:r>
            <a:r>
              <a:rPr lang="zh-CN" altLang="zh-CN" sz="1100" dirty="0"/>
              <a:t>提供的话题中不能包含敏感词汇</a:t>
            </a:r>
            <a:endParaRPr lang="zh-CN" altLang="zh-CN" sz="1100" dirty="0"/>
          </a:p>
          <a:p>
            <a:r>
              <a:rPr lang="en-US" altLang="zh-CN" sz="1100" dirty="0"/>
              <a:t>3.</a:t>
            </a:r>
            <a:r>
              <a:rPr lang="zh-CN" altLang="zh-CN" sz="1100" dirty="0"/>
              <a:t>提供的话题要符合正常的语法逻辑</a:t>
            </a:r>
            <a:endParaRPr lang="zh-CN" altLang="zh-CN" sz="1100" dirty="0"/>
          </a:p>
        </p:txBody>
      </p:sp>
      <p:sp>
        <p:nvSpPr>
          <p:cNvPr id="76" name="矩形 75"/>
          <p:cNvSpPr/>
          <p:nvPr/>
        </p:nvSpPr>
        <p:spPr>
          <a:xfrm>
            <a:off x="9586361" y="3763698"/>
            <a:ext cx="1440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3545128" y="881913"/>
            <a:ext cx="2550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性能</a:t>
            </a:r>
            <a:endParaRPr lang="zh-CN" altLang="en-US" sz="1600" b="1" dirty="0"/>
          </a:p>
        </p:txBody>
      </p:sp>
      <p:sp>
        <p:nvSpPr>
          <p:cNvPr id="79" name="文本框 78"/>
          <p:cNvSpPr txBox="1"/>
          <p:nvPr/>
        </p:nvSpPr>
        <p:spPr>
          <a:xfrm>
            <a:off x="3463673" y="1351501"/>
            <a:ext cx="27137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100" dirty="0"/>
              <a:t>日记记录以及信息分享</a:t>
            </a:r>
            <a:r>
              <a:rPr lang="en-US" altLang="zh-CN" sz="1100" dirty="0"/>
              <a:t>App</a:t>
            </a:r>
            <a:r>
              <a:rPr lang="zh-CN" altLang="zh-CN" sz="1100" dirty="0"/>
              <a:t>应用程序在日常处理中的响应速度为秒级，达到实时要求，以及时反馈信息。在进行统计分析时，根据所需数据量的不同而从秒级到分钟级，原则是保证操作人员不会因为速度问题而影响工作效率。</a:t>
            </a:r>
            <a:endParaRPr lang="zh-CN" altLang="zh-CN" sz="1100" dirty="0"/>
          </a:p>
        </p:txBody>
      </p:sp>
      <p:sp>
        <p:nvSpPr>
          <p:cNvPr id="80" name="矩形 79"/>
          <p:cNvSpPr/>
          <p:nvPr/>
        </p:nvSpPr>
        <p:spPr>
          <a:xfrm>
            <a:off x="4100564" y="1227428"/>
            <a:ext cx="1440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/>
          <p:cNvSpPr txBox="1"/>
          <p:nvPr/>
        </p:nvSpPr>
        <p:spPr>
          <a:xfrm>
            <a:off x="7256040" y="881913"/>
            <a:ext cx="2550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输入要求</a:t>
            </a:r>
            <a:endParaRPr lang="zh-CN" altLang="en-US" sz="1600" b="1" dirty="0"/>
          </a:p>
        </p:txBody>
      </p:sp>
      <p:sp>
        <p:nvSpPr>
          <p:cNvPr id="82" name="文本框 81"/>
          <p:cNvSpPr txBox="1"/>
          <p:nvPr/>
        </p:nvSpPr>
        <p:spPr>
          <a:xfrm>
            <a:off x="7210585" y="1351501"/>
            <a:ext cx="27137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1.</a:t>
            </a:r>
            <a:r>
              <a:rPr lang="zh-CN" altLang="zh-CN" sz="1100" dirty="0"/>
              <a:t>用户登录账号时，账号需详实准确</a:t>
            </a:r>
            <a:endParaRPr lang="zh-CN" altLang="zh-CN" sz="1100" dirty="0"/>
          </a:p>
          <a:p>
            <a:r>
              <a:rPr lang="en-US" altLang="zh-CN" sz="1100" dirty="0"/>
              <a:t>2.</a:t>
            </a:r>
            <a:r>
              <a:rPr lang="zh-CN" altLang="zh-CN" sz="1100" dirty="0"/>
              <a:t>用户登录账号时，密码需与账号相匹配</a:t>
            </a:r>
            <a:endParaRPr lang="zh-CN" altLang="zh-CN" sz="1100" dirty="0"/>
          </a:p>
          <a:p>
            <a:r>
              <a:rPr lang="en-US" altLang="zh-CN" sz="1100" dirty="0"/>
              <a:t>3.</a:t>
            </a:r>
            <a:r>
              <a:rPr lang="zh-CN" altLang="zh-CN" sz="1100" dirty="0"/>
              <a:t>用户进行词条搜索时，词条不能超出限定字数范围</a:t>
            </a:r>
            <a:endParaRPr lang="zh-CN" altLang="zh-CN" sz="1100" dirty="0"/>
          </a:p>
          <a:p>
            <a:r>
              <a:rPr lang="en-US" altLang="zh-CN" sz="1100" dirty="0"/>
              <a:t>4.</a:t>
            </a:r>
            <a:r>
              <a:rPr lang="zh-CN" altLang="zh-CN" sz="1100" dirty="0"/>
              <a:t>用户进行词条搜索时，词条中不能包含敏感词汇</a:t>
            </a:r>
            <a:endParaRPr lang="zh-CN" altLang="zh-CN" sz="1100" dirty="0"/>
          </a:p>
        </p:txBody>
      </p:sp>
      <p:sp>
        <p:nvSpPr>
          <p:cNvPr id="83" name="矩形 82"/>
          <p:cNvSpPr/>
          <p:nvPr/>
        </p:nvSpPr>
        <p:spPr>
          <a:xfrm>
            <a:off x="7811476" y="1227428"/>
            <a:ext cx="1440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îṡ1îďe"/>
          <p:cNvSpPr txBox="1"/>
          <p:nvPr/>
        </p:nvSpPr>
        <p:spPr bwMode="auto">
          <a:xfrm>
            <a:off x="1235708" y="499441"/>
            <a:ext cx="154940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需求规定</a:t>
            </a:r>
            <a:endParaRPr lang="en-US" altLang="zh-CN" b="1" dirty="0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64" name="图片 63" descr="资源 111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99672" y="1619383"/>
            <a:ext cx="1241425" cy="777875"/>
          </a:xfrm>
          <a:prstGeom prst="rect">
            <a:avLst/>
          </a:prstGeom>
        </p:spPr>
      </p:pic>
      <p:pic>
        <p:nvPicPr>
          <p:cNvPr id="65" name="图片 64" descr="资源 161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8035262" y="5263820"/>
            <a:ext cx="1771650" cy="869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/>
          <p:cNvSpPr txBox="1"/>
          <p:nvPr/>
        </p:nvSpPr>
        <p:spPr bwMode="auto">
          <a:xfrm>
            <a:off x="1235708" y="499441"/>
            <a:ext cx="257429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基本设计概念和处理流程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14337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7"/>
          <a:stretch>
            <a:fillRect/>
          </a:stretch>
        </p:blipFill>
        <p:spPr bwMode="auto">
          <a:xfrm>
            <a:off x="250825" y="1539240"/>
            <a:ext cx="6910705" cy="3534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46" y="2078226"/>
            <a:ext cx="4922992" cy="224136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22406" y="5345628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系统层次图</a:t>
            </a:r>
            <a:endParaRPr lang="en-US" altLang="zh-CN" sz="1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602836" y="5345627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总体</a:t>
            </a:r>
            <a:r>
              <a:rPr lang="en-US" altLang="zh-CN" sz="1200" dirty="0"/>
              <a:t>IPO</a:t>
            </a:r>
            <a:r>
              <a:rPr lang="zh-CN" altLang="en-US" sz="1200" dirty="0"/>
              <a:t>图</a:t>
            </a:r>
            <a:endParaRPr lang="en-US" altLang="zh-CN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/>
          <p:cNvSpPr txBox="1"/>
          <p:nvPr/>
        </p:nvSpPr>
        <p:spPr bwMode="auto">
          <a:xfrm>
            <a:off x="1235708" y="499441"/>
            <a:ext cx="257429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基本设计概念和处理流程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70504" y="6365240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用户业务流程图</a:t>
            </a:r>
            <a:endParaRPr lang="en-US" altLang="zh-CN" sz="1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586961" y="6365239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管理员业务流程图</a:t>
            </a:r>
            <a:endParaRPr lang="en-US" altLang="zh-CN" sz="1200" dirty="0"/>
          </a:p>
        </p:txBody>
      </p:sp>
      <p:pic>
        <p:nvPicPr>
          <p:cNvPr id="18435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" y="1075055"/>
            <a:ext cx="7352030" cy="515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73"/>
          <a:stretch>
            <a:fillRect/>
          </a:stretch>
        </p:blipFill>
        <p:spPr bwMode="auto">
          <a:xfrm>
            <a:off x="7915910" y="1246505"/>
            <a:ext cx="4013200" cy="511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/>
          <p:cNvSpPr txBox="1"/>
          <p:nvPr/>
        </p:nvSpPr>
        <p:spPr bwMode="auto">
          <a:xfrm>
            <a:off x="1235708" y="499441"/>
            <a:ext cx="257429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基本设计概念和处理流程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986406" y="6280412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用户数据流程图</a:t>
            </a:r>
            <a:endParaRPr lang="en-US" altLang="zh-CN" sz="1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7695867" y="6280411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管理员数据流程图</a:t>
            </a:r>
            <a:endParaRPr lang="en-US" altLang="zh-CN" sz="1200" dirty="0"/>
          </a:p>
        </p:txBody>
      </p:sp>
      <p:pic>
        <p:nvPicPr>
          <p:cNvPr id="1945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1075055"/>
            <a:ext cx="5701030" cy="509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455" y="919480"/>
            <a:ext cx="5819140" cy="536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35"/>
          <p:cNvCxnSpPr/>
          <p:nvPr/>
        </p:nvCxnSpPr>
        <p:spPr>
          <a:xfrm>
            <a:off x="6096000" y="1655533"/>
            <a:ext cx="0" cy="414451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470" y="2346325"/>
            <a:ext cx="5292090" cy="293687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1213485" y="1855470"/>
            <a:ext cx="1439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功能需求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6538595" y="1855470"/>
            <a:ext cx="3602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人工处理过程</a:t>
            </a:r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205" y="2422525"/>
            <a:ext cx="5227320" cy="2785110"/>
          </a:xfrm>
          <a:prstGeom prst="rect">
            <a:avLst/>
          </a:prstGeom>
        </p:spPr>
      </p:pic>
      <p:sp>
        <p:nvSpPr>
          <p:cNvPr id="10" name="îṡ1îďe"/>
          <p:cNvSpPr txBox="1"/>
          <p:nvPr/>
        </p:nvSpPr>
        <p:spPr bwMode="auto">
          <a:xfrm>
            <a:off x="1235708" y="499441"/>
            <a:ext cx="27838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功能需求与人工处理过程</a:t>
            </a:r>
            <a:endParaRPr lang="zh-CN" altLang="en-US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082" y="343632"/>
            <a:ext cx="1979362" cy="202710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资源 81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465320" y="3714750"/>
            <a:ext cx="320675" cy="1308100"/>
          </a:xfrm>
          <a:prstGeom prst="rect">
            <a:avLst/>
          </a:prstGeom>
        </p:spPr>
      </p:pic>
      <p:pic>
        <p:nvPicPr>
          <p:cNvPr id="23" name="图片 22" descr="资源 161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3173095" y="1620520"/>
            <a:ext cx="1771650" cy="86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82945" y="3257550"/>
            <a:ext cx="499745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详细设计</a:t>
            </a:r>
            <a:endParaRPr lang="zh-CN" altLang="en-US" sz="4400" b="1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84973" y="1319441"/>
            <a:ext cx="339387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/>
                </a:solidFill>
                <a:cs typeface="+mn-ea"/>
                <a:sym typeface="+mn-lt"/>
              </a:rPr>
              <a:t>part</a:t>
            </a:r>
            <a:r>
              <a:rPr lang="en-US" altLang="zh-CN" sz="11500" b="1" dirty="0">
                <a:solidFill>
                  <a:schemeClr val="tx1"/>
                </a:solidFill>
                <a:cs typeface="+mn-ea"/>
                <a:sym typeface="+mn-lt"/>
              </a:rPr>
              <a:t>04</a:t>
            </a:r>
            <a:endParaRPr lang="en-US" altLang="zh-CN" sz="115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5" name="PA_直接连接符 14"/>
          <p:cNvCxnSpPr/>
          <p:nvPr>
            <p:custDataLst>
              <p:tags r:id="rId3"/>
            </p:custDataLst>
          </p:nvPr>
        </p:nvCxnSpPr>
        <p:spPr>
          <a:xfrm>
            <a:off x="7006227" y="3215395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4"/>
          <p:cNvCxnSpPr/>
          <p:nvPr>
            <p:custDataLst>
              <p:tags r:id="rId4"/>
            </p:custDataLst>
          </p:nvPr>
        </p:nvCxnSpPr>
        <p:spPr>
          <a:xfrm>
            <a:off x="8433230" y="3219359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椭圆 16"/>
          <p:cNvSpPr/>
          <p:nvPr>
            <p:custDataLst>
              <p:tags r:id="rId5"/>
            </p:custDataLst>
          </p:nvPr>
        </p:nvSpPr>
        <p:spPr>
          <a:xfrm>
            <a:off x="8240709" y="3180665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968" y="2607059"/>
            <a:ext cx="2437954" cy="2415791"/>
          </a:xfrm>
          <a:prstGeom prst="rect">
            <a:avLst/>
          </a:prstGeom>
        </p:spPr>
      </p:pic>
      <p:sp>
        <p:nvSpPr>
          <p:cNvPr id="17" name="菱形 16"/>
          <p:cNvSpPr/>
          <p:nvPr/>
        </p:nvSpPr>
        <p:spPr>
          <a:xfrm>
            <a:off x="6249371" y="4283431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17"/>
          <p:cNvSpPr/>
          <p:nvPr/>
        </p:nvSpPr>
        <p:spPr>
          <a:xfrm>
            <a:off x="9297177" y="4283431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454087" y="4231900"/>
            <a:ext cx="2442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界面设计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9501893" y="4231900"/>
            <a:ext cx="2442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数据库设计</a:t>
            </a:r>
            <a:endParaRPr lang="zh-CN" altLang="en-US" dirty="0"/>
          </a:p>
        </p:txBody>
      </p:sp>
      <p:sp>
        <p:nvSpPr>
          <p:cNvPr id="21" name="菱形 20"/>
          <p:cNvSpPr/>
          <p:nvPr/>
        </p:nvSpPr>
        <p:spPr>
          <a:xfrm>
            <a:off x="6249371" y="4893643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454087" y="4842112"/>
            <a:ext cx="196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关键算法设计</a:t>
            </a:r>
            <a:endParaRPr lang="zh-CN" altLang="en-US" dirty="0"/>
          </a:p>
        </p:txBody>
      </p:sp>
      <p:sp>
        <p:nvSpPr>
          <p:cNvPr id="33" name="菱形 32"/>
          <p:cNvSpPr/>
          <p:nvPr/>
        </p:nvSpPr>
        <p:spPr>
          <a:xfrm>
            <a:off x="9297177" y="4849587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9501893" y="4798056"/>
            <a:ext cx="2442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相关文件审查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/>
          <p:cNvSpPr txBox="1"/>
          <p:nvPr/>
        </p:nvSpPr>
        <p:spPr bwMode="auto">
          <a:xfrm>
            <a:off x="1235708" y="499441"/>
            <a:ext cx="16789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界面设计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509" y="1075215"/>
            <a:ext cx="1861647" cy="36491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79" y="1228724"/>
            <a:ext cx="1861647" cy="3495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330" y="1075215"/>
            <a:ext cx="1861648" cy="364918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153" y="1075216"/>
            <a:ext cx="1861648" cy="364918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44" y="1075216"/>
            <a:ext cx="1861648" cy="364918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51532" y="4849334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用户登录界面</a:t>
            </a:r>
            <a:endParaRPr lang="en-US" altLang="zh-CN" sz="1200" dirty="0"/>
          </a:p>
        </p:txBody>
      </p:sp>
      <p:sp>
        <p:nvSpPr>
          <p:cNvPr id="17" name="文本框 16"/>
          <p:cNvSpPr txBox="1"/>
          <p:nvPr/>
        </p:nvSpPr>
        <p:spPr>
          <a:xfrm>
            <a:off x="3206993" y="4849334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用户主界面</a:t>
            </a:r>
            <a:endParaRPr lang="en-US" altLang="zh-CN" sz="1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5623384" y="4849333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用户消息界面</a:t>
            </a:r>
            <a:endParaRPr lang="en-US" altLang="zh-CN" sz="1200" dirty="0"/>
          </a:p>
        </p:txBody>
      </p:sp>
      <p:sp>
        <p:nvSpPr>
          <p:cNvPr id="19" name="文本框 18"/>
          <p:cNvSpPr txBox="1"/>
          <p:nvPr/>
        </p:nvSpPr>
        <p:spPr>
          <a:xfrm>
            <a:off x="7978845" y="4849333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用户个人主页</a:t>
            </a:r>
            <a:endParaRPr lang="en-US" altLang="zh-CN" sz="1200" dirty="0"/>
          </a:p>
        </p:txBody>
      </p:sp>
      <p:sp>
        <p:nvSpPr>
          <p:cNvPr id="20" name="文本框 19"/>
          <p:cNvSpPr txBox="1"/>
          <p:nvPr/>
        </p:nvSpPr>
        <p:spPr>
          <a:xfrm>
            <a:off x="10159944" y="4849333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管理员主页面</a:t>
            </a:r>
            <a:endParaRPr lang="en-US" altLang="zh-CN" sz="1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/>
          <p:cNvSpPr txBox="1"/>
          <p:nvPr/>
        </p:nvSpPr>
        <p:spPr bwMode="auto">
          <a:xfrm>
            <a:off x="1235708" y="499441"/>
            <a:ext cx="16789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数据库设计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12290" name="图片 2" descr="1606312597(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" r="4819"/>
          <a:stretch>
            <a:fillRect/>
          </a:stretch>
        </p:blipFill>
        <p:spPr bwMode="auto">
          <a:xfrm>
            <a:off x="765921" y="1758950"/>
            <a:ext cx="5248275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478261" y="5086548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E-R</a:t>
            </a:r>
            <a:r>
              <a:rPr lang="zh-CN" altLang="en-US" sz="1200" dirty="0"/>
              <a:t>图</a:t>
            </a:r>
            <a:endParaRPr lang="en-US" altLang="zh-CN" sz="1200" dirty="0"/>
          </a:p>
        </p:txBody>
      </p:sp>
      <p:pic>
        <p:nvPicPr>
          <p:cNvPr id="12291" name="图片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r="1128"/>
          <a:stretch>
            <a:fillRect/>
          </a:stretch>
        </p:blipFill>
        <p:spPr bwMode="auto">
          <a:xfrm>
            <a:off x="6449171" y="1782762"/>
            <a:ext cx="5426075" cy="304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8250411" y="5086547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CDM</a:t>
            </a:r>
            <a:r>
              <a:rPr lang="zh-CN" altLang="en-US" sz="1200" dirty="0"/>
              <a:t>概念模型</a:t>
            </a:r>
            <a:endParaRPr lang="en-US" altLang="zh-CN" sz="1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/>
          <p:cNvSpPr txBox="1"/>
          <p:nvPr/>
        </p:nvSpPr>
        <p:spPr bwMode="auto">
          <a:xfrm>
            <a:off x="1235708" y="499441"/>
            <a:ext cx="16789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关键算法设计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" y="1212215"/>
            <a:ext cx="4162425" cy="50133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880" y="1391920"/>
            <a:ext cx="3910330" cy="46539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791" y="1564304"/>
            <a:ext cx="3590192" cy="43089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2197" y="1471593"/>
            <a:ext cx="3548893" cy="43089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资源 251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398093" y="1020489"/>
            <a:ext cx="2460625" cy="3203575"/>
          </a:xfrm>
          <a:prstGeom prst="rect">
            <a:avLst/>
          </a:prstGeom>
        </p:spPr>
      </p:pic>
      <p:pic>
        <p:nvPicPr>
          <p:cNvPr id="2" name="图片 1" descr="资源 321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200988" y="3433529"/>
            <a:ext cx="1089025" cy="8509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134604" y="2098634"/>
            <a:ext cx="2754153" cy="546885"/>
            <a:chOff x="4735218" y="1517134"/>
            <a:chExt cx="2754153" cy="546885"/>
          </a:xfrm>
        </p:grpSpPr>
        <p:sp>
          <p:nvSpPr>
            <p:cNvPr id="14" name="矩形 13"/>
            <p:cNvSpPr/>
            <p:nvPr/>
          </p:nvSpPr>
          <p:spPr>
            <a:xfrm>
              <a:off x="4735218" y="1517134"/>
              <a:ext cx="18437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01 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项目介绍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3128493" y="2873671"/>
            <a:ext cx="2767104" cy="546885"/>
            <a:chOff x="4735218" y="1517134"/>
            <a:chExt cx="2767104" cy="546885"/>
          </a:xfrm>
        </p:grpSpPr>
        <p:sp>
          <p:nvSpPr>
            <p:cNvPr id="4" name="矩形 3"/>
            <p:cNvSpPr/>
            <p:nvPr/>
          </p:nvSpPr>
          <p:spPr>
            <a:xfrm>
              <a:off x="4735218" y="1517134"/>
              <a:ext cx="276710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02 </a:t>
              </a:r>
              <a:r>
                <a:rPr lang="zh-CN" altLang="en-US" sz="2400" dirty="0">
                  <a:cs typeface="+mn-ea"/>
                  <a:sym typeface="+mn-lt"/>
                </a:rPr>
                <a:t>系统级设计决策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3128493" y="3648708"/>
            <a:ext cx="2754153" cy="546885"/>
            <a:chOff x="4735218" y="1517134"/>
            <a:chExt cx="2754153" cy="546885"/>
          </a:xfrm>
        </p:grpSpPr>
        <p:sp>
          <p:nvSpPr>
            <p:cNvPr id="6" name="矩形 5"/>
            <p:cNvSpPr/>
            <p:nvPr/>
          </p:nvSpPr>
          <p:spPr>
            <a:xfrm>
              <a:off x="4735218" y="1517134"/>
              <a:ext cx="18437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03 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总体设计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3118336" y="4372863"/>
            <a:ext cx="2754153" cy="546885"/>
            <a:chOff x="4735218" y="1517134"/>
            <a:chExt cx="2754153" cy="546885"/>
          </a:xfrm>
        </p:grpSpPr>
        <p:sp>
          <p:nvSpPr>
            <p:cNvPr id="23" name="矩形 22"/>
            <p:cNvSpPr/>
            <p:nvPr/>
          </p:nvSpPr>
          <p:spPr>
            <a:xfrm>
              <a:off x="4735218" y="1517134"/>
              <a:ext cx="18437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04 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详细设计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4698365" y="264618"/>
            <a:ext cx="2795270" cy="12414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3735" b="1" dirty="0">
                <a:solidFill>
                  <a:schemeClr val="tx1"/>
                </a:solidFill>
                <a:cs typeface="+mn-ea"/>
                <a:sym typeface="+mn-lt"/>
              </a:rPr>
              <a:t>目录</a:t>
            </a:r>
            <a:endParaRPr lang="zh-CN" altLang="en-US" sz="3735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3735" b="1" dirty="0">
                <a:solidFill>
                  <a:schemeClr val="tx1"/>
                </a:solidFill>
                <a:cs typeface="+mn-ea"/>
                <a:sym typeface="+mn-lt"/>
              </a:rPr>
              <a:t>CONTENTS</a:t>
            </a:r>
            <a:endParaRPr lang="en-US" altLang="zh-CN" sz="3735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634448" y="2101577"/>
            <a:ext cx="2754153" cy="546885"/>
            <a:chOff x="4735218" y="1517134"/>
            <a:chExt cx="2754153" cy="546885"/>
          </a:xfrm>
        </p:grpSpPr>
        <p:sp>
          <p:nvSpPr>
            <p:cNvPr id="25" name="矩形 24"/>
            <p:cNvSpPr/>
            <p:nvPr/>
          </p:nvSpPr>
          <p:spPr>
            <a:xfrm>
              <a:off x="4735218" y="1517134"/>
              <a:ext cx="18437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05 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运行设计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6628337" y="2876614"/>
            <a:ext cx="4076757" cy="546885"/>
            <a:chOff x="4735218" y="1517134"/>
            <a:chExt cx="4076757" cy="546885"/>
          </a:xfrm>
        </p:grpSpPr>
        <p:sp>
          <p:nvSpPr>
            <p:cNvPr id="28" name="矩形 27"/>
            <p:cNvSpPr/>
            <p:nvPr/>
          </p:nvSpPr>
          <p:spPr>
            <a:xfrm>
              <a:off x="4735218" y="1517134"/>
              <a:ext cx="40767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06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 系统出错处理和维护设计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6628337" y="3651651"/>
            <a:ext cx="3382657" cy="546885"/>
            <a:chOff x="4735218" y="1517134"/>
            <a:chExt cx="3382657" cy="546885"/>
          </a:xfrm>
        </p:grpSpPr>
        <p:sp>
          <p:nvSpPr>
            <p:cNvPr id="32" name="矩形 31"/>
            <p:cNvSpPr/>
            <p:nvPr/>
          </p:nvSpPr>
          <p:spPr>
            <a:xfrm>
              <a:off x="4735218" y="1517134"/>
              <a:ext cx="33826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07 </a:t>
              </a:r>
              <a:r>
                <a:rPr lang="zh-CN" altLang="en-US" sz="2400" dirty="0">
                  <a:cs typeface="+mn-ea"/>
                  <a:sym typeface="+mn-lt"/>
                </a:rPr>
                <a:t>文件更新与绩效评价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6618180" y="4375806"/>
            <a:ext cx="2767104" cy="546885"/>
            <a:chOff x="4735218" y="1517134"/>
            <a:chExt cx="2767104" cy="546885"/>
          </a:xfrm>
        </p:grpSpPr>
        <p:sp>
          <p:nvSpPr>
            <p:cNvPr id="35" name="矩形 34"/>
            <p:cNvSpPr/>
            <p:nvPr/>
          </p:nvSpPr>
          <p:spPr>
            <a:xfrm>
              <a:off x="4735218" y="1517134"/>
              <a:ext cx="276710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08 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参考文献与资料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图片 36" descr="资源 271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0253780" y="4263455"/>
            <a:ext cx="1187450" cy="179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/>
          <p:cNvSpPr txBox="1"/>
          <p:nvPr/>
        </p:nvSpPr>
        <p:spPr bwMode="auto">
          <a:xfrm>
            <a:off x="1235708" y="499441"/>
            <a:ext cx="16789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关键算法设计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5" y="207645"/>
            <a:ext cx="4530090" cy="63607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027035" y="6475259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用户信息模块</a:t>
            </a:r>
            <a:r>
              <a:rPr lang="en-US" altLang="zh-CN" sz="1200" dirty="0"/>
              <a:t>PAD</a:t>
            </a:r>
            <a:r>
              <a:rPr lang="zh-CN" altLang="en-US" sz="1200" dirty="0"/>
              <a:t>图</a:t>
            </a:r>
            <a:endParaRPr lang="en-US" altLang="zh-CN" sz="1200" dirty="0"/>
          </a:p>
        </p:txBody>
      </p:sp>
      <p:sp>
        <p:nvSpPr>
          <p:cNvPr id="10" name="文本框 9"/>
          <p:cNvSpPr txBox="1"/>
          <p:nvPr/>
        </p:nvSpPr>
        <p:spPr>
          <a:xfrm>
            <a:off x="426266" y="1075215"/>
            <a:ext cx="6096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用户个人信息模块分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四个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主要功能：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zh-CN" altLang="zh-CN" sz="16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用户注册</a:t>
            </a:r>
            <a:endParaRPr lang="en-US" altLang="zh-CN" sz="16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zh-CN" altLang="zh-CN" sz="16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用户登录</a:t>
            </a:r>
            <a:endParaRPr lang="en-US" altLang="zh-CN" sz="16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zh-CN" altLang="zh-CN" sz="16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用户修改个人信息</a:t>
            </a:r>
            <a:endParaRPr lang="en-US" altLang="zh-CN" sz="16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zh-CN" altLang="zh-CN" sz="16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关注他人用户</a:t>
            </a:r>
            <a:endParaRPr lang="zh-CN" altLang="zh-CN" sz="16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用户注册功能</a:t>
            </a:r>
            <a:r>
              <a:rPr lang="zh-CN" altLang="en-US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必填信息</a:t>
            </a:r>
            <a:endParaRPr lang="en-US" altLang="zh-CN" sz="1600" kern="100" dirty="0">
              <a:solidFill>
                <a:srgbClr val="00CC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账号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r>
              <a:rPr lang="zh-CN" altLang="en-US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递增，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密码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和其他各项信息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验证各项信息格式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是否符合要求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，符合要求则注册成功</a:t>
            </a:r>
            <a:endParaRPr lang="zh-CN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用户登录功能</a:t>
            </a:r>
            <a:r>
              <a:rPr lang="zh-CN" altLang="en-US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账号密码</a:t>
            </a:r>
            <a:endParaRPr lang="en-US" altLang="zh-CN" sz="1600" kern="100" dirty="0">
              <a:solidFill>
                <a:srgbClr val="00CC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与数据库中比对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是否存在该账号</a:t>
            </a:r>
            <a:endParaRPr lang="en-US" altLang="zh-CN" sz="1600" kern="100" dirty="0">
              <a:solidFill>
                <a:srgbClr val="00CC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如存在该账号则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核对密码是否正确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，核对成功登录成功</a:t>
            </a:r>
            <a:endParaRPr lang="zh-CN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修改个人信息功能</a:t>
            </a:r>
            <a:r>
              <a:rPr lang="zh-CN" altLang="en-US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修改的这部分内容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是否存在原有数据</a:t>
            </a:r>
            <a:endParaRPr lang="en-US" altLang="zh-CN" sz="1600" kern="100" dirty="0">
              <a:solidFill>
                <a:srgbClr val="00CC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如果存在就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覆盖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掉原有信息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更新数据表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，未修改的信息保持原有状态</a:t>
            </a:r>
            <a:endParaRPr lang="zh-CN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关注他人</a:t>
            </a:r>
            <a:r>
              <a:rPr lang="zh-CN" altLang="en-US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查找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到所要关注的这个用户，选择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关注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本用户的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关注表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和所关注的用户的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粉丝表表新增</a:t>
            </a:r>
            <a:r>
              <a:rPr lang="zh-CN" altLang="en-US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</a:t>
            </a:r>
            <a:endParaRPr lang="en-US" altLang="zh-CN" sz="1600" kern="100" dirty="0">
              <a:solidFill>
                <a:srgbClr val="00CC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更新数据表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，返回关注成功。</a:t>
            </a:r>
            <a:endParaRPr lang="zh-CN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88247" y="6291743"/>
            <a:ext cx="2145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用户个人信息</a:t>
            </a:r>
            <a:r>
              <a:rPr lang="en-US" altLang="zh-CN" sz="1200" dirty="0"/>
              <a:t>PAD</a:t>
            </a:r>
            <a:r>
              <a:rPr lang="zh-CN" altLang="en-US" sz="1200" dirty="0"/>
              <a:t>图文字说明</a:t>
            </a:r>
            <a:endParaRPr lang="en-US" altLang="zh-CN" sz="1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0281" y="499497"/>
            <a:ext cx="4082271" cy="255565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439619" y="3101389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登录模块流程图</a:t>
            </a:r>
            <a:endParaRPr lang="en-US" altLang="zh-CN" sz="12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281" y="3378388"/>
            <a:ext cx="4022579" cy="280016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439619" y="6284664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新建日记模块流程图</a:t>
            </a:r>
            <a:endParaRPr lang="en-US" altLang="zh-CN" sz="12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30" y="259715"/>
            <a:ext cx="3312795" cy="614489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097619" y="6284840"/>
            <a:ext cx="195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用户功能流程图文字说明</a:t>
            </a:r>
            <a:endParaRPr lang="en-US" altLang="zh-CN" sz="1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" y="852805"/>
            <a:ext cx="3867150" cy="5431790"/>
          </a:xfrm>
          <a:prstGeom prst="rect">
            <a:avLst/>
          </a:prstGeom>
        </p:spPr>
      </p:pic>
      <p:sp>
        <p:nvSpPr>
          <p:cNvPr id="14" name="îṡ1îďe"/>
          <p:cNvSpPr txBox="1"/>
          <p:nvPr/>
        </p:nvSpPr>
        <p:spPr bwMode="auto">
          <a:xfrm>
            <a:off x="1235708" y="499441"/>
            <a:ext cx="16789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关键算法设计</a:t>
            </a:r>
            <a:endParaRPr lang="zh-CN" altLang="en-US" b="1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412884" y="6284663"/>
            <a:ext cx="195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用户功能模块</a:t>
            </a:r>
            <a:r>
              <a:rPr lang="en-US" altLang="zh-CN" sz="1200" dirty="0"/>
              <a:t>Jackson</a:t>
            </a:r>
            <a:r>
              <a:rPr lang="zh-CN" altLang="en-US" sz="1200" dirty="0"/>
              <a:t>图</a:t>
            </a:r>
            <a:endParaRPr lang="en-US" altLang="zh-CN" sz="1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/>
          <p:cNvSpPr txBox="1"/>
          <p:nvPr/>
        </p:nvSpPr>
        <p:spPr bwMode="auto">
          <a:xfrm>
            <a:off x="1235708" y="499441"/>
            <a:ext cx="16789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关键算法设计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75" y="3429000"/>
            <a:ext cx="3845560" cy="29667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768554" y="3152388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用户信息管理</a:t>
            </a:r>
            <a:r>
              <a:rPr lang="en-US" altLang="zh-CN" sz="1200" dirty="0"/>
              <a:t>N-S</a:t>
            </a:r>
            <a:r>
              <a:rPr lang="zh-CN" altLang="en-US" sz="1200" dirty="0"/>
              <a:t>图</a:t>
            </a:r>
            <a:endParaRPr lang="en-US" altLang="zh-CN" sz="1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7768554" y="6415267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系统消息管理</a:t>
            </a:r>
            <a:r>
              <a:rPr lang="en-US" altLang="zh-CN" sz="1200" dirty="0"/>
              <a:t>N-S</a:t>
            </a:r>
            <a:r>
              <a:rPr lang="zh-CN" altLang="en-US" sz="1200" dirty="0"/>
              <a:t>图</a:t>
            </a:r>
            <a:endParaRPr lang="en-US" altLang="zh-CN" sz="12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928370"/>
            <a:ext cx="5420995" cy="556958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444813" y="6221329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管理员盒图文字说明</a:t>
            </a:r>
            <a:endParaRPr lang="en-US" altLang="zh-CN" sz="1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20" y="86360"/>
            <a:ext cx="5312410" cy="30613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/>
          <p:cNvSpPr txBox="1"/>
          <p:nvPr/>
        </p:nvSpPr>
        <p:spPr bwMode="auto">
          <a:xfrm>
            <a:off x="1235708" y="499441"/>
            <a:ext cx="16789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关键算法设计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05" y="919480"/>
            <a:ext cx="5353050" cy="52914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880" y="919480"/>
            <a:ext cx="4456430" cy="532511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762276" y="6210374"/>
            <a:ext cx="195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用户信息模块</a:t>
            </a:r>
            <a:r>
              <a:rPr lang="en-US" altLang="zh-CN" sz="1200" dirty="0"/>
              <a:t>Jackson</a:t>
            </a:r>
            <a:r>
              <a:rPr lang="zh-CN" altLang="en-US" sz="1200" dirty="0"/>
              <a:t>图</a:t>
            </a:r>
            <a:endParaRPr lang="en-US" altLang="zh-CN" sz="1200" dirty="0"/>
          </a:p>
        </p:txBody>
      </p:sp>
      <p:sp>
        <p:nvSpPr>
          <p:cNvPr id="13" name="文本框 12"/>
          <p:cNvSpPr txBox="1"/>
          <p:nvPr/>
        </p:nvSpPr>
        <p:spPr>
          <a:xfrm>
            <a:off x="8114680" y="6210529"/>
            <a:ext cx="195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管理员模块</a:t>
            </a:r>
            <a:r>
              <a:rPr lang="en-US" altLang="zh-CN" sz="1200" dirty="0"/>
              <a:t>Jackson</a:t>
            </a:r>
            <a:r>
              <a:rPr lang="zh-CN" altLang="en-US" sz="1200" dirty="0"/>
              <a:t>图</a:t>
            </a:r>
            <a:endParaRPr lang="en-US" altLang="zh-CN" sz="1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/>
          <p:cNvSpPr txBox="1"/>
          <p:nvPr/>
        </p:nvSpPr>
        <p:spPr bwMode="auto">
          <a:xfrm>
            <a:off x="1235708" y="499441"/>
            <a:ext cx="16789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相关文件审查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55" y="2185987"/>
            <a:ext cx="220027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1"/>
          <p:cNvSpPr/>
          <p:nvPr/>
        </p:nvSpPr>
        <p:spPr>
          <a:xfrm>
            <a:off x="4093885" y="2577438"/>
            <a:ext cx="1692075" cy="366612"/>
          </a:xfrm>
          <a:prstGeom prst="rect">
            <a:avLst/>
          </a:prstGeom>
        </p:spPr>
        <p:txBody>
          <a:bodyPr wrap="square" lIns="119265" tIns="59613" rIns="119265" bIns="59613">
            <a:spAutoFit/>
          </a:bodyPr>
          <a:lstStyle/>
          <a:p>
            <a:pPr algn="ctr" defTabSz="1188085"/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总体设计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SSDD</a:t>
            </a:r>
            <a:endParaRPr lang="en-US" altLang="zh-CN" sz="16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3" name="11 Rectángulo redondeado"/>
          <p:cNvSpPr>
            <a:spLocks noChangeAspect="1"/>
          </p:cNvSpPr>
          <p:nvPr/>
        </p:nvSpPr>
        <p:spPr>
          <a:xfrm rot="16200000">
            <a:off x="3927073" y="2647138"/>
            <a:ext cx="218541" cy="196033"/>
          </a:xfrm>
          <a:custGeom>
            <a:avLst/>
            <a:gdLst/>
            <a:ahLst/>
            <a:cxnLst/>
            <a:rect l="l" t="t" r="r" b="b"/>
            <a:pathLst>
              <a:path w="3195945" h="2847600">
                <a:moveTo>
                  <a:pt x="931858" y="0"/>
                </a:moveTo>
                <a:lnTo>
                  <a:pt x="2264149" y="0"/>
                </a:lnTo>
                <a:cubicBezTo>
                  <a:pt x="2332834" y="0"/>
                  <a:pt x="2395775" y="24591"/>
                  <a:pt x="2443824" y="66436"/>
                </a:cubicBezTo>
                <a:cubicBezTo>
                  <a:pt x="2448429" y="69277"/>
                  <a:pt x="2452695" y="72595"/>
                  <a:pt x="2456305" y="76734"/>
                </a:cubicBezTo>
                <a:cubicBezTo>
                  <a:pt x="2460022" y="79237"/>
                  <a:pt x="2463176" y="82339"/>
                  <a:pt x="2465987" y="85776"/>
                </a:cubicBezTo>
                <a:cubicBezTo>
                  <a:pt x="2493618" y="108249"/>
                  <a:pt x="2516894" y="136545"/>
                  <a:pt x="2535511" y="169166"/>
                </a:cubicBezTo>
                <a:lnTo>
                  <a:pt x="3152605" y="1250458"/>
                </a:lnTo>
                <a:cubicBezTo>
                  <a:pt x="3179394" y="1297399"/>
                  <a:pt x="3193566" y="1348093"/>
                  <a:pt x="3194780" y="1398693"/>
                </a:cubicBezTo>
                <a:cubicBezTo>
                  <a:pt x="3195949" y="1406441"/>
                  <a:pt x="3196388" y="1414265"/>
                  <a:pt x="3195280" y="1422135"/>
                </a:cubicBezTo>
                <a:cubicBezTo>
                  <a:pt x="3196431" y="1430332"/>
                  <a:pt x="3195980" y="1438483"/>
                  <a:pt x="3194760" y="1446554"/>
                </a:cubicBezTo>
                <a:cubicBezTo>
                  <a:pt x="3193510" y="1497084"/>
                  <a:pt x="3179340" y="1547701"/>
                  <a:pt x="3152589" y="1594576"/>
                </a:cubicBezTo>
                <a:lnTo>
                  <a:pt x="2535495" y="2675868"/>
                </a:lnTo>
                <a:cubicBezTo>
                  <a:pt x="2519103" y="2704590"/>
                  <a:pt x="2499098" y="2729960"/>
                  <a:pt x="2475270" y="2750574"/>
                </a:cubicBezTo>
                <a:cubicBezTo>
                  <a:pt x="2424537" y="2810341"/>
                  <a:pt x="2348694" y="2847600"/>
                  <a:pt x="2264149" y="2847600"/>
                </a:cubicBezTo>
                <a:lnTo>
                  <a:pt x="931858" y="2847600"/>
                </a:lnTo>
                <a:cubicBezTo>
                  <a:pt x="840908" y="2847600"/>
                  <a:pt x="760028" y="2804481"/>
                  <a:pt x="709441" y="2736882"/>
                </a:cubicBezTo>
                <a:cubicBezTo>
                  <a:pt x="690443" y="2718412"/>
                  <a:pt x="674204" y="2696733"/>
                  <a:pt x="660493" y="2672708"/>
                </a:cubicBezTo>
                <a:lnTo>
                  <a:pt x="43399" y="1591416"/>
                </a:lnTo>
                <a:cubicBezTo>
                  <a:pt x="17922" y="1546775"/>
                  <a:pt x="3857" y="1498740"/>
                  <a:pt x="1381" y="1450601"/>
                </a:cubicBezTo>
                <a:cubicBezTo>
                  <a:pt x="-58" y="1441196"/>
                  <a:pt x="-553" y="1431688"/>
                  <a:pt x="774" y="1422141"/>
                </a:cubicBezTo>
                <a:cubicBezTo>
                  <a:pt x="-512" y="1412916"/>
                  <a:pt x="-26" y="1403731"/>
                  <a:pt x="1361" y="1394643"/>
                </a:cubicBezTo>
                <a:cubicBezTo>
                  <a:pt x="3800" y="1346433"/>
                  <a:pt x="17869" y="1298323"/>
                  <a:pt x="43383" y="1253618"/>
                </a:cubicBezTo>
                <a:lnTo>
                  <a:pt x="660477" y="172326"/>
                </a:lnTo>
                <a:cubicBezTo>
                  <a:pt x="676397" y="144430"/>
                  <a:pt x="695725" y="119697"/>
                  <a:pt x="718724" y="99467"/>
                </a:cubicBezTo>
                <a:cubicBezTo>
                  <a:pt x="769423" y="38273"/>
                  <a:pt x="846171" y="0"/>
                  <a:pt x="931858" y="0"/>
                </a:cubicBezTo>
                <a:close/>
              </a:path>
            </a:pathLst>
          </a:custGeom>
          <a:solidFill>
            <a:srgbClr val="00A388"/>
          </a:solidFill>
          <a:ln>
            <a:noFill/>
          </a:ln>
          <a:scene3d>
            <a:camera prst="orthographicFront"/>
            <a:lightRig rig="soft" dir="t"/>
          </a:scene3d>
          <a:sp3d extrusionH="508000" prstMaterial="flat"/>
        </p:spPr>
        <p:txBody>
          <a:bodyPr lIns="0" tIns="0" rIns="0" bIns="0" rtlCol="0" anchor="ctr"/>
          <a:lstStyle/>
          <a:p>
            <a:pPr marL="0" marR="0" lvl="0" indent="0" algn="ctr" defTabSz="11925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4" name="11 Rectángulo redondeado"/>
          <p:cNvSpPr>
            <a:spLocks noChangeAspect="1"/>
          </p:cNvSpPr>
          <p:nvPr/>
        </p:nvSpPr>
        <p:spPr>
          <a:xfrm rot="16200000">
            <a:off x="3927073" y="3918917"/>
            <a:ext cx="218541" cy="196033"/>
          </a:xfrm>
          <a:custGeom>
            <a:avLst/>
            <a:gdLst/>
            <a:ahLst/>
            <a:cxnLst/>
            <a:rect l="l" t="t" r="r" b="b"/>
            <a:pathLst>
              <a:path w="3195945" h="2847600">
                <a:moveTo>
                  <a:pt x="931858" y="0"/>
                </a:moveTo>
                <a:lnTo>
                  <a:pt x="2264149" y="0"/>
                </a:lnTo>
                <a:cubicBezTo>
                  <a:pt x="2332834" y="0"/>
                  <a:pt x="2395775" y="24591"/>
                  <a:pt x="2443824" y="66436"/>
                </a:cubicBezTo>
                <a:cubicBezTo>
                  <a:pt x="2448429" y="69277"/>
                  <a:pt x="2452695" y="72595"/>
                  <a:pt x="2456305" y="76734"/>
                </a:cubicBezTo>
                <a:cubicBezTo>
                  <a:pt x="2460022" y="79237"/>
                  <a:pt x="2463176" y="82339"/>
                  <a:pt x="2465987" y="85776"/>
                </a:cubicBezTo>
                <a:cubicBezTo>
                  <a:pt x="2493618" y="108249"/>
                  <a:pt x="2516894" y="136545"/>
                  <a:pt x="2535511" y="169166"/>
                </a:cubicBezTo>
                <a:lnTo>
                  <a:pt x="3152605" y="1250458"/>
                </a:lnTo>
                <a:cubicBezTo>
                  <a:pt x="3179394" y="1297399"/>
                  <a:pt x="3193566" y="1348093"/>
                  <a:pt x="3194780" y="1398693"/>
                </a:cubicBezTo>
                <a:cubicBezTo>
                  <a:pt x="3195949" y="1406441"/>
                  <a:pt x="3196388" y="1414265"/>
                  <a:pt x="3195280" y="1422135"/>
                </a:cubicBezTo>
                <a:cubicBezTo>
                  <a:pt x="3196431" y="1430332"/>
                  <a:pt x="3195980" y="1438483"/>
                  <a:pt x="3194760" y="1446554"/>
                </a:cubicBezTo>
                <a:cubicBezTo>
                  <a:pt x="3193510" y="1497084"/>
                  <a:pt x="3179340" y="1547701"/>
                  <a:pt x="3152589" y="1594576"/>
                </a:cubicBezTo>
                <a:lnTo>
                  <a:pt x="2535495" y="2675868"/>
                </a:lnTo>
                <a:cubicBezTo>
                  <a:pt x="2519103" y="2704590"/>
                  <a:pt x="2499098" y="2729960"/>
                  <a:pt x="2475270" y="2750574"/>
                </a:cubicBezTo>
                <a:cubicBezTo>
                  <a:pt x="2424537" y="2810341"/>
                  <a:pt x="2348694" y="2847600"/>
                  <a:pt x="2264149" y="2847600"/>
                </a:cubicBezTo>
                <a:lnTo>
                  <a:pt x="931858" y="2847600"/>
                </a:lnTo>
                <a:cubicBezTo>
                  <a:pt x="840908" y="2847600"/>
                  <a:pt x="760028" y="2804481"/>
                  <a:pt x="709441" y="2736882"/>
                </a:cubicBezTo>
                <a:cubicBezTo>
                  <a:pt x="690443" y="2718412"/>
                  <a:pt x="674204" y="2696733"/>
                  <a:pt x="660493" y="2672708"/>
                </a:cubicBezTo>
                <a:lnTo>
                  <a:pt x="43399" y="1591416"/>
                </a:lnTo>
                <a:cubicBezTo>
                  <a:pt x="17922" y="1546775"/>
                  <a:pt x="3857" y="1498740"/>
                  <a:pt x="1381" y="1450601"/>
                </a:cubicBezTo>
                <a:cubicBezTo>
                  <a:pt x="-58" y="1441196"/>
                  <a:pt x="-553" y="1431688"/>
                  <a:pt x="774" y="1422141"/>
                </a:cubicBezTo>
                <a:cubicBezTo>
                  <a:pt x="-512" y="1412916"/>
                  <a:pt x="-26" y="1403731"/>
                  <a:pt x="1361" y="1394643"/>
                </a:cubicBezTo>
                <a:cubicBezTo>
                  <a:pt x="3800" y="1346433"/>
                  <a:pt x="17869" y="1298323"/>
                  <a:pt x="43383" y="1253618"/>
                </a:cubicBezTo>
                <a:lnTo>
                  <a:pt x="660477" y="172326"/>
                </a:lnTo>
                <a:cubicBezTo>
                  <a:pt x="676397" y="144430"/>
                  <a:pt x="695725" y="119697"/>
                  <a:pt x="718724" y="99467"/>
                </a:cubicBezTo>
                <a:cubicBezTo>
                  <a:pt x="769423" y="38273"/>
                  <a:pt x="846171" y="0"/>
                  <a:pt x="931858" y="0"/>
                </a:cubicBezTo>
                <a:close/>
              </a:path>
            </a:pathLst>
          </a:custGeom>
          <a:solidFill>
            <a:srgbClr val="D381A2"/>
          </a:solidFill>
          <a:ln>
            <a:noFill/>
          </a:ln>
          <a:scene3d>
            <a:camera prst="orthographicFront"/>
            <a:lightRig rig="soft" dir="t"/>
          </a:scene3d>
          <a:sp3d extrusionH="508000" prstMaterial="flat"/>
        </p:spPr>
        <p:txBody>
          <a:bodyPr lIns="0" tIns="0" rIns="0" bIns="0" rtlCol="0" anchor="ctr"/>
          <a:lstStyle/>
          <a:p>
            <a:pPr marL="0" marR="0" lvl="0" indent="0" algn="ctr" defTabSz="11925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5" name="Textbox 1"/>
          <p:cNvSpPr/>
          <p:nvPr/>
        </p:nvSpPr>
        <p:spPr>
          <a:xfrm>
            <a:off x="4093884" y="3849217"/>
            <a:ext cx="1692075" cy="366612"/>
          </a:xfrm>
          <a:prstGeom prst="rect">
            <a:avLst/>
          </a:prstGeom>
        </p:spPr>
        <p:txBody>
          <a:bodyPr wrap="square" lIns="119265" tIns="59613" rIns="119265" bIns="59613">
            <a:spAutoFit/>
          </a:bodyPr>
          <a:lstStyle/>
          <a:p>
            <a:pPr algn="ctr" defTabSz="1188085"/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测试计划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STP</a:t>
            </a:r>
            <a:endParaRPr lang="en-US" altLang="zh-CN" sz="16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6" name="11 Rectángulo redondeado"/>
          <p:cNvSpPr>
            <a:spLocks noChangeAspect="1"/>
          </p:cNvSpPr>
          <p:nvPr/>
        </p:nvSpPr>
        <p:spPr>
          <a:xfrm rot="16200000">
            <a:off x="7113446" y="3920007"/>
            <a:ext cx="218541" cy="196033"/>
          </a:xfrm>
          <a:custGeom>
            <a:avLst/>
            <a:gdLst/>
            <a:ahLst/>
            <a:cxnLst/>
            <a:rect l="l" t="t" r="r" b="b"/>
            <a:pathLst>
              <a:path w="3195945" h="2847600">
                <a:moveTo>
                  <a:pt x="931858" y="0"/>
                </a:moveTo>
                <a:lnTo>
                  <a:pt x="2264149" y="0"/>
                </a:lnTo>
                <a:cubicBezTo>
                  <a:pt x="2332834" y="0"/>
                  <a:pt x="2395775" y="24591"/>
                  <a:pt x="2443824" y="66436"/>
                </a:cubicBezTo>
                <a:cubicBezTo>
                  <a:pt x="2448429" y="69277"/>
                  <a:pt x="2452695" y="72595"/>
                  <a:pt x="2456305" y="76734"/>
                </a:cubicBezTo>
                <a:cubicBezTo>
                  <a:pt x="2460022" y="79237"/>
                  <a:pt x="2463176" y="82339"/>
                  <a:pt x="2465987" y="85776"/>
                </a:cubicBezTo>
                <a:cubicBezTo>
                  <a:pt x="2493618" y="108249"/>
                  <a:pt x="2516894" y="136545"/>
                  <a:pt x="2535511" y="169166"/>
                </a:cubicBezTo>
                <a:lnTo>
                  <a:pt x="3152605" y="1250458"/>
                </a:lnTo>
                <a:cubicBezTo>
                  <a:pt x="3179394" y="1297399"/>
                  <a:pt x="3193566" y="1348093"/>
                  <a:pt x="3194780" y="1398693"/>
                </a:cubicBezTo>
                <a:cubicBezTo>
                  <a:pt x="3195949" y="1406441"/>
                  <a:pt x="3196388" y="1414265"/>
                  <a:pt x="3195280" y="1422135"/>
                </a:cubicBezTo>
                <a:cubicBezTo>
                  <a:pt x="3196431" y="1430332"/>
                  <a:pt x="3195980" y="1438483"/>
                  <a:pt x="3194760" y="1446554"/>
                </a:cubicBezTo>
                <a:cubicBezTo>
                  <a:pt x="3193510" y="1497084"/>
                  <a:pt x="3179340" y="1547701"/>
                  <a:pt x="3152589" y="1594576"/>
                </a:cubicBezTo>
                <a:lnTo>
                  <a:pt x="2535495" y="2675868"/>
                </a:lnTo>
                <a:cubicBezTo>
                  <a:pt x="2519103" y="2704590"/>
                  <a:pt x="2499098" y="2729960"/>
                  <a:pt x="2475270" y="2750574"/>
                </a:cubicBezTo>
                <a:cubicBezTo>
                  <a:pt x="2424537" y="2810341"/>
                  <a:pt x="2348694" y="2847600"/>
                  <a:pt x="2264149" y="2847600"/>
                </a:cubicBezTo>
                <a:lnTo>
                  <a:pt x="931858" y="2847600"/>
                </a:lnTo>
                <a:cubicBezTo>
                  <a:pt x="840908" y="2847600"/>
                  <a:pt x="760028" y="2804481"/>
                  <a:pt x="709441" y="2736882"/>
                </a:cubicBezTo>
                <a:cubicBezTo>
                  <a:pt x="690443" y="2718412"/>
                  <a:pt x="674204" y="2696733"/>
                  <a:pt x="660493" y="2672708"/>
                </a:cubicBezTo>
                <a:lnTo>
                  <a:pt x="43399" y="1591416"/>
                </a:lnTo>
                <a:cubicBezTo>
                  <a:pt x="17922" y="1546775"/>
                  <a:pt x="3857" y="1498740"/>
                  <a:pt x="1381" y="1450601"/>
                </a:cubicBezTo>
                <a:cubicBezTo>
                  <a:pt x="-58" y="1441196"/>
                  <a:pt x="-553" y="1431688"/>
                  <a:pt x="774" y="1422141"/>
                </a:cubicBezTo>
                <a:cubicBezTo>
                  <a:pt x="-512" y="1412916"/>
                  <a:pt x="-26" y="1403731"/>
                  <a:pt x="1361" y="1394643"/>
                </a:cubicBezTo>
                <a:cubicBezTo>
                  <a:pt x="3800" y="1346433"/>
                  <a:pt x="17869" y="1298323"/>
                  <a:pt x="43383" y="1253618"/>
                </a:cubicBezTo>
                <a:lnTo>
                  <a:pt x="660477" y="172326"/>
                </a:lnTo>
                <a:cubicBezTo>
                  <a:pt x="676397" y="144430"/>
                  <a:pt x="695725" y="119697"/>
                  <a:pt x="718724" y="99467"/>
                </a:cubicBezTo>
                <a:cubicBezTo>
                  <a:pt x="769423" y="38273"/>
                  <a:pt x="846171" y="0"/>
                  <a:pt x="931858" y="0"/>
                </a:cubicBezTo>
                <a:close/>
              </a:path>
            </a:pathLst>
          </a:custGeom>
          <a:solidFill>
            <a:srgbClr val="92CDCF"/>
          </a:solidFill>
          <a:ln>
            <a:noFill/>
          </a:ln>
          <a:scene3d>
            <a:camera prst="orthographicFront"/>
            <a:lightRig rig="soft" dir="t"/>
          </a:scene3d>
          <a:sp3d extrusionH="508000" prstMaterial="flat"/>
        </p:spPr>
        <p:txBody>
          <a:bodyPr lIns="0" tIns="0" rIns="0" bIns="0" rtlCol="0" anchor="ctr"/>
          <a:lstStyle/>
          <a:p>
            <a:pPr marL="0" marR="0" lvl="0" indent="0" algn="ctr" defTabSz="11925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7" name="11 Rectángulo redondeado"/>
          <p:cNvSpPr>
            <a:spLocks noChangeAspect="1"/>
          </p:cNvSpPr>
          <p:nvPr/>
        </p:nvSpPr>
        <p:spPr>
          <a:xfrm rot="16200000">
            <a:off x="3927073" y="3252968"/>
            <a:ext cx="218541" cy="196033"/>
          </a:xfrm>
          <a:custGeom>
            <a:avLst/>
            <a:gdLst/>
            <a:ahLst/>
            <a:cxnLst/>
            <a:rect l="l" t="t" r="r" b="b"/>
            <a:pathLst>
              <a:path w="3195945" h="2847600">
                <a:moveTo>
                  <a:pt x="931858" y="0"/>
                </a:moveTo>
                <a:lnTo>
                  <a:pt x="2264149" y="0"/>
                </a:lnTo>
                <a:cubicBezTo>
                  <a:pt x="2332834" y="0"/>
                  <a:pt x="2395775" y="24591"/>
                  <a:pt x="2443824" y="66436"/>
                </a:cubicBezTo>
                <a:cubicBezTo>
                  <a:pt x="2448429" y="69277"/>
                  <a:pt x="2452695" y="72595"/>
                  <a:pt x="2456305" y="76734"/>
                </a:cubicBezTo>
                <a:cubicBezTo>
                  <a:pt x="2460022" y="79237"/>
                  <a:pt x="2463176" y="82339"/>
                  <a:pt x="2465987" y="85776"/>
                </a:cubicBezTo>
                <a:cubicBezTo>
                  <a:pt x="2493618" y="108249"/>
                  <a:pt x="2516894" y="136545"/>
                  <a:pt x="2535511" y="169166"/>
                </a:cubicBezTo>
                <a:lnTo>
                  <a:pt x="3152605" y="1250458"/>
                </a:lnTo>
                <a:cubicBezTo>
                  <a:pt x="3179394" y="1297399"/>
                  <a:pt x="3193566" y="1348093"/>
                  <a:pt x="3194780" y="1398693"/>
                </a:cubicBezTo>
                <a:cubicBezTo>
                  <a:pt x="3195949" y="1406441"/>
                  <a:pt x="3196388" y="1414265"/>
                  <a:pt x="3195280" y="1422135"/>
                </a:cubicBezTo>
                <a:cubicBezTo>
                  <a:pt x="3196431" y="1430332"/>
                  <a:pt x="3195980" y="1438483"/>
                  <a:pt x="3194760" y="1446554"/>
                </a:cubicBezTo>
                <a:cubicBezTo>
                  <a:pt x="3193510" y="1497084"/>
                  <a:pt x="3179340" y="1547701"/>
                  <a:pt x="3152589" y="1594576"/>
                </a:cubicBezTo>
                <a:lnTo>
                  <a:pt x="2535495" y="2675868"/>
                </a:lnTo>
                <a:cubicBezTo>
                  <a:pt x="2519103" y="2704590"/>
                  <a:pt x="2499098" y="2729960"/>
                  <a:pt x="2475270" y="2750574"/>
                </a:cubicBezTo>
                <a:cubicBezTo>
                  <a:pt x="2424537" y="2810341"/>
                  <a:pt x="2348694" y="2847600"/>
                  <a:pt x="2264149" y="2847600"/>
                </a:cubicBezTo>
                <a:lnTo>
                  <a:pt x="931858" y="2847600"/>
                </a:lnTo>
                <a:cubicBezTo>
                  <a:pt x="840908" y="2847600"/>
                  <a:pt x="760028" y="2804481"/>
                  <a:pt x="709441" y="2736882"/>
                </a:cubicBezTo>
                <a:cubicBezTo>
                  <a:pt x="690443" y="2718412"/>
                  <a:pt x="674204" y="2696733"/>
                  <a:pt x="660493" y="2672708"/>
                </a:cubicBezTo>
                <a:lnTo>
                  <a:pt x="43399" y="1591416"/>
                </a:lnTo>
                <a:cubicBezTo>
                  <a:pt x="17922" y="1546775"/>
                  <a:pt x="3857" y="1498740"/>
                  <a:pt x="1381" y="1450601"/>
                </a:cubicBezTo>
                <a:cubicBezTo>
                  <a:pt x="-58" y="1441196"/>
                  <a:pt x="-553" y="1431688"/>
                  <a:pt x="774" y="1422141"/>
                </a:cubicBezTo>
                <a:cubicBezTo>
                  <a:pt x="-512" y="1412916"/>
                  <a:pt x="-26" y="1403731"/>
                  <a:pt x="1361" y="1394643"/>
                </a:cubicBezTo>
                <a:cubicBezTo>
                  <a:pt x="3800" y="1346433"/>
                  <a:pt x="17869" y="1298323"/>
                  <a:pt x="43383" y="1253618"/>
                </a:cubicBezTo>
                <a:lnTo>
                  <a:pt x="660477" y="172326"/>
                </a:lnTo>
                <a:cubicBezTo>
                  <a:pt x="676397" y="144430"/>
                  <a:pt x="695725" y="119697"/>
                  <a:pt x="718724" y="99467"/>
                </a:cubicBezTo>
                <a:cubicBezTo>
                  <a:pt x="769423" y="38273"/>
                  <a:pt x="846171" y="0"/>
                  <a:pt x="931858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508000" prstMaterial="flat"/>
        </p:spPr>
        <p:txBody>
          <a:bodyPr lIns="0" tIns="0" rIns="0" bIns="0" rtlCol="0" anchor="ctr"/>
          <a:lstStyle/>
          <a:p>
            <a:pPr marL="0" marR="0" lvl="0" indent="0" algn="ctr" defTabSz="11925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8" name="Textbox 1"/>
          <p:cNvSpPr/>
          <p:nvPr/>
        </p:nvSpPr>
        <p:spPr>
          <a:xfrm>
            <a:off x="7280258" y="3849217"/>
            <a:ext cx="1692075" cy="366612"/>
          </a:xfrm>
          <a:prstGeom prst="rect">
            <a:avLst/>
          </a:prstGeom>
        </p:spPr>
        <p:txBody>
          <a:bodyPr wrap="square" lIns="119265" tIns="59613" rIns="119265" bIns="59613">
            <a:spAutoFit/>
          </a:bodyPr>
          <a:lstStyle/>
          <a:p>
            <a:pPr algn="ctr" defTabSz="1188085"/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详细设计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SDD</a:t>
            </a:r>
            <a:endParaRPr lang="en-US" altLang="zh-CN" sz="16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9" name="Textbox 1"/>
          <p:cNvSpPr/>
          <p:nvPr/>
        </p:nvSpPr>
        <p:spPr>
          <a:xfrm>
            <a:off x="4093884" y="3182178"/>
            <a:ext cx="1941162" cy="366612"/>
          </a:xfrm>
          <a:prstGeom prst="rect">
            <a:avLst/>
          </a:prstGeom>
        </p:spPr>
        <p:txBody>
          <a:bodyPr wrap="square" lIns="119265" tIns="59613" rIns="119265" bIns="59613">
            <a:spAutoFit/>
          </a:bodyPr>
          <a:lstStyle/>
          <a:p>
            <a:pPr algn="ctr" defTabSz="1188085"/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数据库设计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DBDD</a:t>
            </a:r>
            <a:endParaRPr lang="en-US" altLang="zh-CN" sz="16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0" name="11 Rectángulo redondeado"/>
          <p:cNvSpPr>
            <a:spLocks noChangeAspect="1"/>
          </p:cNvSpPr>
          <p:nvPr/>
        </p:nvSpPr>
        <p:spPr>
          <a:xfrm rot="16200000">
            <a:off x="7113446" y="3301654"/>
            <a:ext cx="218541" cy="196033"/>
          </a:xfrm>
          <a:custGeom>
            <a:avLst/>
            <a:gdLst/>
            <a:ahLst/>
            <a:cxnLst/>
            <a:rect l="l" t="t" r="r" b="b"/>
            <a:pathLst>
              <a:path w="3195945" h="2847600">
                <a:moveTo>
                  <a:pt x="931858" y="0"/>
                </a:moveTo>
                <a:lnTo>
                  <a:pt x="2264149" y="0"/>
                </a:lnTo>
                <a:cubicBezTo>
                  <a:pt x="2332834" y="0"/>
                  <a:pt x="2395775" y="24591"/>
                  <a:pt x="2443824" y="66436"/>
                </a:cubicBezTo>
                <a:cubicBezTo>
                  <a:pt x="2448429" y="69277"/>
                  <a:pt x="2452695" y="72595"/>
                  <a:pt x="2456305" y="76734"/>
                </a:cubicBezTo>
                <a:cubicBezTo>
                  <a:pt x="2460022" y="79237"/>
                  <a:pt x="2463176" y="82339"/>
                  <a:pt x="2465987" y="85776"/>
                </a:cubicBezTo>
                <a:cubicBezTo>
                  <a:pt x="2493618" y="108249"/>
                  <a:pt x="2516894" y="136545"/>
                  <a:pt x="2535511" y="169166"/>
                </a:cubicBezTo>
                <a:lnTo>
                  <a:pt x="3152605" y="1250458"/>
                </a:lnTo>
                <a:cubicBezTo>
                  <a:pt x="3179394" y="1297399"/>
                  <a:pt x="3193566" y="1348093"/>
                  <a:pt x="3194780" y="1398693"/>
                </a:cubicBezTo>
                <a:cubicBezTo>
                  <a:pt x="3195949" y="1406441"/>
                  <a:pt x="3196388" y="1414265"/>
                  <a:pt x="3195280" y="1422135"/>
                </a:cubicBezTo>
                <a:cubicBezTo>
                  <a:pt x="3196431" y="1430332"/>
                  <a:pt x="3195980" y="1438483"/>
                  <a:pt x="3194760" y="1446554"/>
                </a:cubicBezTo>
                <a:cubicBezTo>
                  <a:pt x="3193510" y="1497084"/>
                  <a:pt x="3179340" y="1547701"/>
                  <a:pt x="3152589" y="1594576"/>
                </a:cubicBezTo>
                <a:lnTo>
                  <a:pt x="2535495" y="2675868"/>
                </a:lnTo>
                <a:cubicBezTo>
                  <a:pt x="2519103" y="2704590"/>
                  <a:pt x="2499098" y="2729960"/>
                  <a:pt x="2475270" y="2750574"/>
                </a:cubicBezTo>
                <a:cubicBezTo>
                  <a:pt x="2424537" y="2810341"/>
                  <a:pt x="2348694" y="2847600"/>
                  <a:pt x="2264149" y="2847600"/>
                </a:cubicBezTo>
                <a:lnTo>
                  <a:pt x="931858" y="2847600"/>
                </a:lnTo>
                <a:cubicBezTo>
                  <a:pt x="840908" y="2847600"/>
                  <a:pt x="760028" y="2804481"/>
                  <a:pt x="709441" y="2736882"/>
                </a:cubicBezTo>
                <a:cubicBezTo>
                  <a:pt x="690443" y="2718412"/>
                  <a:pt x="674204" y="2696733"/>
                  <a:pt x="660493" y="2672708"/>
                </a:cubicBezTo>
                <a:lnTo>
                  <a:pt x="43399" y="1591416"/>
                </a:lnTo>
                <a:cubicBezTo>
                  <a:pt x="17922" y="1546775"/>
                  <a:pt x="3857" y="1498740"/>
                  <a:pt x="1381" y="1450601"/>
                </a:cubicBezTo>
                <a:cubicBezTo>
                  <a:pt x="-58" y="1441196"/>
                  <a:pt x="-553" y="1431688"/>
                  <a:pt x="774" y="1422141"/>
                </a:cubicBezTo>
                <a:cubicBezTo>
                  <a:pt x="-512" y="1412916"/>
                  <a:pt x="-26" y="1403731"/>
                  <a:pt x="1361" y="1394643"/>
                </a:cubicBezTo>
                <a:cubicBezTo>
                  <a:pt x="3800" y="1346433"/>
                  <a:pt x="17869" y="1298323"/>
                  <a:pt x="43383" y="1253618"/>
                </a:cubicBezTo>
                <a:lnTo>
                  <a:pt x="660477" y="172326"/>
                </a:lnTo>
                <a:cubicBezTo>
                  <a:pt x="676397" y="144430"/>
                  <a:pt x="695725" y="119697"/>
                  <a:pt x="718724" y="99467"/>
                </a:cubicBezTo>
                <a:cubicBezTo>
                  <a:pt x="769423" y="38273"/>
                  <a:pt x="846171" y="0"/>
                  <a:pt x="931858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508000" prstMaterial="flat"/>
        </p:spPr>
        <p:txBody>
          <a:bodyPr lIns="0" tIns="0" rIns="0" bIns="0" rtlCol="0" anchor="ctr"/>
          <a:lstStyle/>
          <a:p>
            <a:pPr marL="0" marR="0" lvl="0" indent="0" algn="ctr" defTabSz="11925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1" name="Textbox 1"/>
          <p:cNvSpPr/>
          <p:nvPr/>
        </p:nvSpPr>
        <p:spPr>
          <a:xfrm>
            <a:off x="7280258" y="3192917"/>
            <a:ext cx="1692075" cy="366612"/>
          </a:xfrm>
          <a:prstGeom prst="rect">
            <a:avLst/>
          </a:prstGeom>
        </p:spPr>
        <p:txBody>
          <a:bodyPr wrap="square" lIns="119265" tIns="59613" rIns="119265" bIns="59613">
            <a:spAutoFit/>
          </a:bodyPr>
          <a:lstStyle/>
          <a:p>
            <a:pPr algn="ctr" defTabSz="1188085"/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用户手册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SUM</a:t>
            </a:r>
            <a:endParaRPr lang="en-US" altLang="zh-CN" sz="16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244" y="2158371"/>
            <a:ext cx="2474739" cy="1943100"/>
          </a:xfrm>
          <a:prstGeom prst="rect">
            <a:avLst/>
          </a:prstGeom>
        </p:spPr>
      </p:pic>
      <p:sp>
        <p:nvSpPr>
          <p:cNvPr id="43" name="11 Rectángulo redondeado"/>
          <p:cNvSpPr>
            <a:spLocks noChangeAspect="1"/>
          </p:cNvSpPr>
          <p:nvPr/>
        </p:nvSpPr>
        <p:spPr>
          <a:xfrm rot="16200000">
            <a:off x="7113446" y="2653278"/>
            <a:ext cx="218541" cy="196033"/>
          </a:xfrm>
          <a:custGeom>
            <a:avLst/>
            <a:gdLst/>
            <a:ahLst/>
            <a:cxnLst/>
            <a:rect l="l" t="t" r="r" b="b"/>
            <a:pathLst>
              <a:path w="3195945" h="2847600">
                <a:moveTo>
                  <a:pt x="931858" y="0"/>
                </a:moveTo>
                <a:lnTo>
                  <a:pt x="2264149" y="0"/>
                </a:lnTo>
                <a:cubicBezTo>
                  <a:pt x="2332834" y="0"/>
                  <a:pt x="2395775" y="24591"/>
                  <a:pt x="2443824" y="66436"/>
                </a:cubicBezTo>
                <a:cubicBezTo>
                  <a:pt x="2448429" y="69277"/>
                  <a:pt x="2452695" y="72595"/>
                  <a:pt x="2456305" y="76734"/>
                </a:cubicBezTo>
                <a:cubicBezTo>
                  <a:pt x="2460022" y="79237"/>
                  <a:pt x="2463176" y="82339"/>
                  <a:pt x="2465987" y="85776"/>
                </a:cubicBezTo>
                <a:cubicBezTo>
                  <a:pt x="2493618" y="108249"/>
                  <a:pt x="2516894" y="136545"/>
                  <a:pt x="2535511" y="169166"/>
                </a:cubicBezTo>
                <a:lnTo>
                  <a:pt x="3152605" y="1250458"/>
                </a:lnTo>
                <a:cubicBezTo>
                  <a:pt x="3179394" y="1297399"/>
                  <a:pt x="3193566" y="1348093"/>
                  <a:pt x="3194780" y="1398693"/>
                </a:cubicBezTo>
                <a:cubicBezTo>
                  <a:pt x="3195949" y="1406441"/>
                  <a:pt x="3196388" y="1414265"/>
                  <a:pt x="3195280" y="1422135"/>
                </a:cubicBezTo>
                <a:cubicBezTo>
                  <a:pt x="3196431" y="1430332"/>
                  <a:pt x="3195980" y="1438483"/>
                  <a:pt x="3194760" y="1446554"/>
                </a:cubicBezTo>
                <a:cubicBezTo>
                  <a:pt x="3193510" y="1497084"/>
                  <a:pt x="3179340" y="1547701"/>
                  <a:pt x="3152589" y="1594576"/>
                </a:cubicBezTo>
                <a:lnTo>
                  <a:pt x="2535495" y="2675868"/>
                </a:lnTo>
                <a:cubicBezTo>
                  <a:pt x="2519103" y="2704590"/>
                  <a:pt x="2499098" y="2729960"/>
                  <a:pt x="2475270" y="2750574"/>
                </a:cubicBezTo>
                <a:cubicBezTo>
                  <a:pt x="2424537" y="2810341"/>
                  <a:pt x="2348694" y="2847600"/>
                  <a:pt x="2264149" y="2847600"/>
                </a:cubicBezTo>
                <a:lnTo>
                  <a:pt x="931858" y="2847600"/>
                </a:lnTo>
                <a:cubicBezTo>
                  <a:pt x="840908" y="2847600"/>
                  <a:pt x="760028" y="2804481"/>
                  <a:pt x="709441" y="2736882"/>
                </a:cubicBezTo>
                <a:cubicBezTo>
                  <a:pt x="690443" y="2718412"/>
                  <a:pt x="674204" y="2696733"/>
                  <a:pt x="660493" y="2672708"/>
                </a:cubicBezTo>
                <a:lnTo>
                  <a:pt x="43399" y="1591416"/>
                </a:lnTo>
                <a:cubicBezTo>
                  <a:pt x="17922" y="1546775"/>
                  <a:pt x="3857" y="1498740"/>
                  <a:pt x="1381" y="1450601"/>
                </a:cubicBezTo>
                <a:cubicBezTo>
                  <a:pt x="-58" y="1441196"/>
                  <a:pt x="-553" y="1431688"/>
                  <a:pt x="774" y="1422141"/>
                </a:cubicBezTo>
                <a:cubicBezTo>
                  <a:pt x="-512" y="1412916"/>
                  <a:pt x="-26" y="1403731"/>
                  <a:pt x="1361" y="1394643"/>
                </a:cubicBezTo>
                <a:cubicBezTo>
                  <a:pt x="3800" y="1346433"/>
                  <a:pt x="17869" y="1298323"/>
                  <a:pt x="43383" y="1253618"/>
                </a:cubicBezTo>
                <a:lnTo>
                  <a:pt x="660477" y="172326"/>
                </a:lnTo>
                <a:cubicBezTo>
                  <a:pt x="676397" y="144430"/>
                  <a:pt x="695725" y="119697"/>
                  <a:pt x="718724" y="99467"/>
                </a:cubicBezTo>
                <a:cubicBezTo>
                  <a:pt x="769423" y="38273"/>
                  <a:pt x="846171" y="0"/>
                  <a:pt x="931858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scene3d>
            <a:camera prst="orthographicFront"/>
            <a:lightRig rig="soft" dir="t"/>
          </a:scene3d>
          <a:sp3d extrusionH="508000" prstMaterial="flat"/>
        </p:spPr>
        <p:txBody>
          <a:bodyPr lIns="0" tIns="0" rIns="0" bIns="0" rtlCol="0" anchor="ctr"/>
          <a:lstStyle/>
          <a:p>
            <a:pPr marL="0" marR="0" lvl="0" indent="0" algn="ctr" defTabSz="11925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4" name="Textbox 1"/>
          <p:cNvSpPr/>
          <p:nvPr/>
        </p:nvSpPr>
        <p:spPr>
          <a:xfrm>
            <a:off x="7320733" y="2577438"/>
            <a:ext cx="1103868" cy="366612"/>
          </a:xfrm>
          <a:prstGeom prst="rect">
            <a:avLst/>
          </a:prstGeom>
        </p:spPr>
        <p:txBody>
          <a:bodyPr wrap="square" lIns="119265" tIns="59613" rIns="119265" bIns="59613">
            <a:spAutoFit/>
          </a:bodyPr>
          <a:lstStyle/>
          <a:p>
            <a:pPr algn="ctr" defTabSz="1188085"/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界面展示</a:t>
            </a:r>
            <a:endParaRPr lang="en-US" altLang="zh-CN" sz="16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4" grpId="0" animBg="1"/>
      <p:bldP spid="35" grpId="0"/>
      <p:bldP spid="36" grpId="0" animBg="1"/>
      <p:bldP spid="37" grpId="0" animBg="1"/>
      <p:bldP spid="38" grpId="0"/>
      <p:bldP spid="39" grpId="0"/>
      <p:bldP spid="40" grpId="0" animBg="1"/>
      <p:bldP spid="41" grpId="0"/>
      <p:bldP spid="43" grpId="0" animBg="1"/>
      <p:bldP spid="4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资源 81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465320" y="3714750"/>
            <a:ext cx="320675" cy="1308100"/>
          </a:xfrm>
          <a:prstGeom prst="rect">
            <a:avLst/>
          </a:prstGeom>
        </p:spPr>
      </p:pic>
      <p:pic>
        <p:nvPicPr>
          <p:cNvPr id="23" name="图片 22" descr="资源 161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3173095" y="1620520"/>
            <a:ext cx="1771650" cy="86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82945" y="3257550"/>
            <a:ext cx="499745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运行设计</a:t>
            </a:r>
            <a:endParaRPr lang="zh-CN" altLang="en-US" sz="4400" b="1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84973" y="1319441"/>
            <a:ext cx="339387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/>
                </a:solidFill>
                <a:cs typeface="+mn-ea"/>
                <a:sym typeface="+mn-lt"/>
              </a:rPr>
              <a:t>part</a:t>
            </a:r>
            <a:r>
              <a:rPr lang="en-US" altLang="zh-CN" sz="11500" b="1" dirty="0">
                <a:solidFill>
                  <a:schemeClr val="tx1"/>
                </a:solidFill>
                <a:cs typeface="+mn-ea"/>
                <a:sym typeface="+mn-lt"/>
              </a:rPr>
              <a:t>05</a:t>
            </a:r>
            <a:endParaRPr lang="en-US" altLang="zh-CN" sz="115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5" name="PA_直接连接符 14"/>
          <p:cNvCxnSpPr/>
          <p:nvPr>
            <p:custDataLst>
              <p:tags r:id="rId3"/>
            </p:custDataLst>
          </p:nvPr>
        </p:nvCxnSpPr>
        <p:spPr>
          <a:xfrm>
            <a:off x="7006227" y="3215395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4"/>
          <p:cNvCxnSpPr/>
          <p:nvPr>
            <p:custDataLst>
              <p:tags r:id="rId4"/>
            </p:custDataLst>
          </p:nvPr>
        </p:nvCxnSpPr>
        <p:spPr>
          <a:xfrm>
            <a:off x="8433230" y="3219359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椭圆 16"/>
          <p:cNvSpPr/>
          <p:nvPr>
            <p:custDataLst>
              <p:tags r:id="rId5"/>
            </p:custDataLst>
          </p:nvPr>
        </p:nvSpPr>
        <p:spPr>
          <a:xfrm>
            <a:off x="8240709" y="3180665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968" y="2607059"/>
            <a:ext cx="2437954" cy="2415791"/>
          </a:xfrm>
          <a:prstGeom prst="rect">
            <a:avLst/>
          </a:prstGeom>
        </p:spPr>
      </p:pic>
      <p:sp>
        <p:nvSpPr>
          <p:cNvPr id="24" name="菱形 23"/>
          <p:cNvSpPr/>
          <p:nvPr/>
        </p:nvSpPr>
        <p:spPr>
          <a:xfrm>
            <a:off x="6173171" y="4238970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9220977" y="4238970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377887" y="4187439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运行模块组合</a:t>
            </a:r>
            <a:endParaRPr lang="zh-CN" altLang="en-US" sz="1400" dirty="0"/>
          </a:p>
        </p:txBody>
      </p:sp>
      <p:sp>
        <p:nvSpPr>
          <p:cNvPr id="27" name="文本框 26"/>
          <p:cNvSpPr txBox="1"/>
          <p:nvPr/>
        </p:nvSpPr>
        <p:spPr>
          <a:xfrm>
            <a:off x="9425693" y="4187439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运行控制</a:t>
            </a:r>
            <a:endParaRPr lang="zh-CN" altLang="en-US" sz="1400" dirty="0"/>
          </a:p>
        </p:txBody>
      </p:sp>
      <p:sp>
        <p:nvSpPr>
          <p:cNvPr id="28" name="菱形 27"/>
          <p:cNvSpPr/>
          <p:nvPr/>
        </p:nvSpPr>
        <p:spPr>
          <a:xfrm>
            <a:off x="6173171" y="4849182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377887" y="4797651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运行时间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35"/>
          <p:cNvCxnSpPr/>
          <p:nvPr/>
        </p:nvCxnSpPr>
        <p:spPr>
          <a:xfrm>
            <a:off x="6102149" y="1448780"/>
            <a:ext cx="0" cy="414451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376045" y="1141095"/>
            <a:ext cx="2352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用户功能模块组合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6457898" y="1141003"/>
            <a:ext cx="2442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管理员功能模块组合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7445" y="1403985"/>
            <a:ext cx="4356735" cy="4189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225" y="1746885"/>
            <a:ext cx="4199890" cy="12338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225" y="2867660"/>
            <a:ext cx="4112260" cy="849630"/>
          </a:xfrm>
          <a:prstGeom prst="rect">
            <a:avLst/>
          </a:prstGeom>
        </p:spPr>
      </p:pic>
      <p:sp>
        <p:nvSpPr>
          <p:cNvPr id="9" name="îṡ1îďe"/>
          <p:cNvSpPr txBox="1"/>
          <p:nvPr/>
        </p:nvSpPr>
        <p:spPr bwMode="auto">
          <a:xfrm>
            <a:off x="1235708" y="499441"/>
            <a:ext cx="154940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运行模块组合</a:t>
            </a:r>
            <a:endParaRPr lang="zh-CN" altLang="en-US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648" y="3747457"/>
            <a:ext cx="22479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35"/>
          <p:cNvCxnSpPr/>
          <p:nvPr/>
        </p:nvCxnSpPr>
        <p:spPr>
          <a:xfrm>
            <a:off x="6102149" y="1448780"/>
            <a:ext cx="0" cy="414451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376045" y="1141095"/>
            <a:ext cx="2960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用户功能模块运行控制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6457950" y="1141095"/>
            <a:ext cx="3506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管理员功能模块运行控制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4795" y="1650365"/>
            <a:ext cx="4309110" cy="4812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0" y="1641475"/>
            <a:ext cx="4283075" cy="4883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415" y="2094865"/>
            <a:ext cx="4363720" cy="1722120"/>
          </a:xfrm>
          <a:prstGeom prst="rect">
            <a:avLst/>
          </a:prstGeom>
        </p:spPr>
      </p:pic>
      <p:sp>
        <p:nvSpPr>
          <p:cNvPr id="9" name="îṡ1îďe"/>
          <p:cNvSpPr txBox="1"/>
          <p:nvPr/>
        </p:nvSpPr>
        <p:spPr bwMode="auto">
          <a:xfrm>
            <a:off x="1235708" y="499441"/>
            <a:ext cx="154940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运行控制</a:t>
            </a:r>
            <a:endParaRPr lang="zh-CN" altLang="en-US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674" y="3817240"/>
            <a:ext cx="3076570" cy="230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35"/>
          <p:cNvCxnSpPr/>
          <p:nvPr/>
        </p:nvCxnSpPr>
        <p:spPr>
          <a:xfrm>
            <a:off x="6102149" y="1448780"/>
            <a:ext cx="0" cy="414451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376045" y="1141095"/>
            <a:ext cx="2526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用户功能模块运行时间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6457950" y="1141095"/>
            <a:ext cx="290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管理员功能模块运行时间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5895" y="1541145"/>
            <a:ext cx="3847465" cy="24174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60" y="1541145"/>
            <a:ext cx="3827780" cy="46558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060" y="6052185"/>
            <a:ext cx="3762375" cy="440055"/>
          </a:xfrm>
          <a:prstGeom prst="rect">
            <a:avLst/>
          </a:prstGeom>
        </p:spPr>
      </p:pic>
      <p:sp>
        <p:nvSpPr>
          <p:cNvPr id="10" name="îṡ1îďe"/>
          <p:cNvSpPr txBox="1"/>
          <p:nvPr/>
        </p:nvSpPr>
        <p:spPr bwMode="auto">
          <a:xfrm>
            <a:off x="1235708" y="499441"/>
            <a:ext cx="154940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运行时间</a:t>
            </a:r>
            <a:endParaRPr lang="zh-CN" altLang="en-US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711" y="3857624"/>
            <a:ext cx="2386393" cy="239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资源 81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465320" y="3714750"/>
            <a:ext cx="320675" cy="1308100"/>
          </a:xfrm>
          <a:prstGeom prst="rect">
            <a:avLst/>
          </a:prstGeom>
        </p:spPr>
      </p:pic>
      <p:pic>
        <p:nvPicPr>
          <p:cNvPr id="23" name="图片 22" descr="资源 161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3173095" y="1620520"/>
            <a:ext cx="1771650" cy="86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43525" y="3257550"/>
            <a:ext cx="65251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系统出错处理和维护设计</a:t>
            </a:r>
            <a:endParaRPr lang="zh-CN" altLang="en-US" sz="4400" b="1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84973" y="1319441"/>
            <a:ext cx="339387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/>
                </a:solidFill>
                <a:cs typeface="+mn-ea"/>
                <a:sym typeface="+mn-lt"/>
              </a:rPr>
              <a:t>part</a:t>
            </a:r>
            <a:r>
              <a:rPr lang="en-US" altLang="zh-CN" sz="11500" b="1" dirty="0">
                <a:solidFill>
                  <a:schemeClr val="tx1"/>
                </a:solidFill>
                <a:cs typeface="+mn-ea"/>
                <a:sym typeface="+mn-lt"/>
              </a:rPr>
              <a:t>06</a:t>
            </a:r>
            <a:endParaRPr lang="en-US" altLang="zh-CN" sz="115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5" name="PA_直接连接符 14"/>
          <p:cNvCxnSpPr/>
          <p:nvPr>
            <p:custDataLst>
              <p:tags r:id="rId3"/>
            </p:custDataLst>
          </p:nvPr>
        </p:nvCxnSpPr>
        <p:spPr>
          <a:xfrm>
            <a:off x="7006227" y="3215395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4"/>
          <p:cNvCxnSpPr/>
          <p:nvPr>
            <p:custDataLst>
              <p:tags r:id="rId4"/>
            </p:custDataLst>
          </p:nvPr>
        </p:nvCxnSpPr>
        <p:spPr>
          <a:xfrm>
            <a:off x="8433230" y="3219359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椭圆 16"/>
          <p:cNvSpPr/>
          <p:nvPr>
            <p:custDataLst>
              <p:tags r:id="rId5"/>
            </p:custDataLst>
          </p:nvPr>
        </p:nvSpPr>
        <p:spPr>
          <a:xfrm>
            <a:off x="8240709" y="3180665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968" y="2607059"/>
            <a:ext cx="2437954" cy="2415791"/>
          </a:xfrm>
          <a:prstGeom prst="rect">
            <a:avLst/>
          </a:prstGeom>
        </p:spPr>
      </p:pic>
      <p:sp>
        <p:nvSpPr>
          <p:cNvPr id="17" name="菱形 16"/>
          <p:cNvSpPr/>
          <p:nvPr/>
        </p:nvSpPr>
        <p:spPr>
          <a:xfrm>
            <a:off x="6258896" y="4385788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17"/>
          <p:cNvSpPr/>
          <p:nvPr/>
        </p:nvSpPr>
        <p:spPr>
          <a:xfrm>
            <a:off x="9306702" y="4385788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463612" y="4334257"/>
            <a:ext cx="2442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出错信息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9511418" y="4334257"/>
            <a:ext cx="2442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补救措施</a:t>
            </a:r>
            <a:endParaRPr lang="zh-CN" altLang="en-US" dirty="0"/>
          </a:p>
        </p:txBody>
      </p:sp>
      <p:sp>
        <p:nvSpPr>
          <p:cNvPr id="21" name="菱形 20"/>
          <p:cNvSpPr/>
          <p:nvPr/>
        </p:nvSpPr>
        <p:spPr>
          <a:xfrm>
            <a:off x="6258896" y="4893643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菱形 21"/>
          <p:cNvSpPr/>
          <p:nvPr/>
        </p:nvSpPr>
        <p:spPr>
          <a:xfrm>
            <a:off x="9306702" y="4893643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6463612" y="4842112"/>
            <a:ext cx="2442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检测点的设计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9511418" y="4842112"/>
            <a:ext cx="2442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维护信息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资源 81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465320" y="3714750"/>
            <a:ext cx="320675" cy="1308100"/>
          </a:xfrm>
          <a:prstGeom prst="rect">
            <a:avLst/>
          </a:prstGeom>
        </p:spPr>
      </p:pic>
      <p:pic>
        <p:nvPicPr>
          <p:cNvPr id="23" name="图片 22" descr="资源 161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3173095" y="1620520"/>
            <a:ext cx="1771650" cy="86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82945" y="3257550"/>
            <a:ext cx="499745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项目介绍</a:t>
            </a:r>
            <a:endParaRPr lang="zh-CN" altLang="en-US" sz="4400" b="1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68942" y="1319441"/>
            <a:ext cx="342593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/>
                </a:solidFill>
                <a:cs typeface="+mn-ea"/>
                <a:sym typeface="+mn-lt"/>
              </a:rPr>
              <a:t>part</a:t>
            </a:r>
            <a:r>
              <a:rPr lang="en-US" altLang="zh-CN" sz="11500" b="1" dirty="0">
                <a:solidFill>
                  <a:schemeClr val="tx1"/>
                </a:solidFill>
                <a:cs typeface="+mn-ea"/>
                <a:sym typeface="+mn-lt"/>
              </a:rPr>
              <a:t>01</a:t>
            </a:r>
            <a:endParaRPr lang="en-US" altLang="zh-CN" sz="115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5" name="PA_直接连接符 14"/>
          <p:cNvCxnSpPr/>
          <p:nvPr>
            <p:custDataLst>
              <p:tags r:id="rId3"/>
            </p:custDataLst>
          </p:nvPr>
        </p:nvCxnSpPr>
        <p:spPr>
          <a:xfrm>
            <a:off x="7006227" y="3215395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4"/>
          <p:cNvCxnSpPr/>
          <p:nvPr>
            <p:custDataLst>
              <p:tags r:id="rId4"/>
            </p:custDataLst>
          </p:nvPr>
        </p:nvCxnSpPr>
        <p:spPr>
          <a:xfrm>
            <a:off x="8433230" y="3219359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椭圆 16"/>
          <p:cNvSpPr/>
          <p:nvPr>
            <p:custDataLst>
              <p:tags r:id="rId5"/>
            </p:custDataLst>
          </p:nvPr>
        </p:nvSpPr>
        <p:spPr>
          <a:xfrm>
            <a:off x="8240709" y="3180665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968" y="2607059"/>
            <a:ext cx="2437954" cy="2415791"/>
          </a:xfrm>
          <a:prstGeom prst="rect">
            <a:avLst/>
          </a:prstGeom>
        </p:spPr>
      </p:pic>
      <p:sp>
        <p:nvSpPr>
          <p:cNvPr id="49" name="菱形 48"/>
          <p:cNvSpPr/>
          <p:nvPr/>
        </p:nvSpPr>
        <p:spPr>
          <a:xfrm>
            <a:off x="6249371" y="4296975"/>
            <a:ext cx="204716" cy="204716"/>
          </a:xfrm>
          <a:prstGeom prst="diamond">
            <a:avLst/>
          </a:prstGeom>
          <a:solidFill>
            <a:srgbClr val="10B6C8">
              <a:alpha val="8980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0" name="菱形 49"/>
          <p:cNvSpPr/>
          <p:nvPr/>
        </p:nvSpPr>
        <p:spPr>
          <a:xfrm>
            <a:off x="6249371" y="4826333"/>
            <a:ext cx="204716" cy="204716"/>
          </a:xfrm>
          <a:prstGeom prst="diamond">
            <a:avLst/>
          </a:prstGeom>
          <a:solidFill>
            <a:srgbClr val="10B6C8">
              <a:alpha val="8980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1" name="菱形 50"/>
          <p:cNvSpPr/>
          <p:nvPr/>
        </p:nvSpPr>
        <p:spPr>
          <a:xfrm>
            <a:off x="9297177" y="4296975"/>
            <a:ext cx="204716" cy="204716"/>
          </a:xfrm>
          <a:prstGeom prst="diamond">
            <a:avLst/>
          </a:prstGeom>
          <a:solidFill>
            <a:srgbClr val="10B6C8">
              <a:alpha val="8980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2" name="菱形 51"/>
          <p:cNvSpPr/>
          <p:nvPr/>
        </p:nvSpPr>
        <p:spPr>
          <a:xfrm>
            <a:off x="9297177" y="4826333"/>
            <a:ext cx="204716" cy="204716"/>
          </a:xfrm>
          <a:prstGeom prst="diamond">
            <a:avLst/>
          </a:prstGeom>
          <a:solidFill>
            <a:srgbClr val="10B6C8">
              <a:alpha val="8980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454087" y="4245444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软件概述</a:t>
            </a:r>
            <a:endParaRPr lang="zh-CN" altLang="en-US" sz="14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501893" y="4245444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项目概述</a:t>
            </a:r>
            <a:endParaRPr lang="zh-CN" altLang="en-US" sz="14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454087" y="4774802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文档概述</a:t>
            </a:r>
            <a:endParaRPr lang="zh-CN" altLang="en-US" sz="14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501893" y="4774801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基线</a:t>
            </a:r>
            <a:endParaRPr lang="zh-CN" altLang="en-US" sz="14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1427171" y="1395089"/>
            <a:ext cx="2063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出错信息</a:t>
            </a:r>
            <a:endParaRPr lang="zh-CN" altLang="en-US" b="1" dirty="0"/>
          </a:p>
        </p:txBody>
      </p:sp>
      <p:sp>
        <p:nvSpPr>
          <p:cNvPr id="56" name="文本框 55"/>
          <p:cNvSpPr txBox="1"/>
          <p:nvPr/>
        </p:nvSpPr>
        <p:spPr>
          <a:xfrm>
            <a:off x="6505468" y="1395089"/>
            <a:ext cx="2063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补救措施</a:t>
            </a:r>
            <a:endParaRPr lang="zh-CN" altLang="en-US" b="1" dirty="0"/>
          </a:p>
        </p:txBody>
      </p:sp>
      <p:sp>
        <p:nvSpPr>
          <p:cNvPr id="59" name="文本框 58"/>
          <p:cNvSpPr txBox="1"/>
          <p:nvPr/>
        </p:nvSpPr>
        <p:spPr>
          <a:xfrm>
            <a:off x="1427171" y="1785845"/>
            <a:ext cx="3227670" cy="2317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系统的出错信息包括以下两类：</a:t>
            </a:r>
            <a:endParaRPr lang="zh-CN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15000"/>
              </a:lnSpc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由于用户输入信息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不符合系统规定输入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要求而产生的错误</a:t>
            </a:r>
            <a:endParaRPr lang="zh-CN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15000"/>
              </a:lnSpc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在用户对表进行操作时，由于服务器断电，用户断网等问题引起的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输入中断错误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351924" y="1751601"/>
            <a:ext cx="5076758" cy="454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15000"/>
              </a:lnSpc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所有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服务器都必须安装不间断电源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以防止停电或电压不稳造成的数据丢失的损失。若真断电时，客户机上将不会有太大的影响；在服务器上，在断电后恢复过程可采用</a:t>
            </a: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的日志文件，对其进行</a:t>
            </a: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ROLLBACK 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处理，对数据进行恢复。</a:t>
            </a:r>
            <a:endParaRPr lang="zh-CN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15000"/>
              </a:lnSpc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网络传输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方面，可考虑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建立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一条成本较低的后备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网络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，以保证当主网络断路时数据的通信。</a:t>
            </a:r>
            <a:endParaRPr lang="zh-CN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15000"/>
              </a:lnSpc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对于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软错误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，须对每个模块的数据进行数据分析，判断错误类型，再生成相应的错误提示语句，送到输出模块中。</a:t>
            </a:r>
            <a:endParaRPr lang="zh-CN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15000"/>
              </a:lnSpc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对于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硬错误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，可在出错的相应模块中输出简单的出错语句，并将程序重置。返回输入阶段。</a:t>
            </a:r>
            <a:endParaRPr lang="zh-CN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15000"/>
              </a:lnSpc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5. 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硬件方面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要选择较可靠、稳定的服务器机种，保证系统运行时的可靠性。</a:t>
            </a:r>
            <a:endParaRPr lang="zh-CN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041" y="4187750"/>
            <a:ext cx="4038094" cy="1838061"/>
          </a:xfrm>
          <a:prstGeom prst="rect">
            <a:avLst/>
          </a:prstGeom>
        </p:spPr>
      </p:pic>
      <p:sp>
        <p:nvSpPr>
          <p:cNvPr id="10" name="îṡ1îďe"/>
          <p:cNvSpPr txBox="1"/>
          <p:nvPr/>
        </p:nvSpPr>
        <p:spPr bwMode="auto">
          <a:xfrm>
            <a:off x="1235708" y="499441"/>
            <a:ext cx="23266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系统出错处理设计</a:t>
            </a:r>
            <a:endParaRPr lang="zh-CN" altLang="en-US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1510319" y="2969803"/>
            <a:ext cx="2063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检测点的设计</a:t>
            </a:r>
            <a:endParaRPr lang="zh-CN" altLang="en-US" b="1" dirty="0"/>
          </a:p>
        </p:txBody>
      </p:sp>
      <p:sp>
        <p:nvSpPr>
          <p:cNvPr id="56" name="文本框 55"/>
          <p:cNvSpPr txBox="1"/>
          <p:nvPr/>
        </p:nvSpPr>
        <p:spPr>
          <a:xfrm>
            <a:off x="6392419" y="4047208"/>
            <a:ext cx="2063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维护信息</a:t>
            </a:r>
            <a:endParaRPr lang="zh-CN" altLang="en-US" b="1" dirty="0"/>
          </a:p>
        </p:txBody>
      </p:sp>
      <p:sp>
        <p:nvSpPr>
          <p:cNvPr id="59" name="文本框 58"/>
          <p:cNvSpPr txBox="1"/>
          <p:nvPr/>
        </p:nvSpPr>
        <p:spPr>
          <a:xfrm>
            <a:off x="915780" y="3569571"/>
            <a:ext cx="3512896" cy="727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zh-CN" altLang="en-US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检测输入、输出数据类型、长度的正确性</a:t>
            </a: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096000" y="4608972"/>
            <a:ext cx="5076758" cy="1363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15000"/>
              </a:lnSpc>
            </a:pPr>
            <a:r>
              <a:rPr lang="zh-CN" altLang="en-US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维护方面主要为对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服务器上的数据库数据</a:t>
            </a:r>
            <a:r>
              <a:rPr lang="zh-CN" altLang="en-US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进行维护。可使用 </a:t>
            </a: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altLang="en-US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的数据库维护功能机制。例如：定期为数据库进行备份，维护管理数据库死锁问题和维护数据库内数据的一致性等。</a:t>
            </a:r>
            <a:endParaRPr lang="zh-CN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42" y="972525"/>
            <a:ext cx="2549084" cy="255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îṡ1îďe"/>
          <p:cNvSpPr txBox="1"/>
          <p:nvPr/>
        </p:nvSpPr>
        <p:spPr bwMode="auto">
          <a:xfrm>
            <a:off x="1235708" y="499441"/>
            <a:ext cx="23266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系统维护设计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资源 81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465320" y="3714750"/>
            <a:ext cx="320675" cy="1308100"/>
          </a:xfrm>
          <a:prstGeom prst="rect">
            <a:avLst/>
          </a:prstGeom>
        </p:spPr>
      </p:pic>
      <p:pic>
        <p:nvPicPr>
          <p:cNvPr id="23" name="图片 22" descr="资源 161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3173095" y="1620520"/>
            <a:ext cx="1771650" cy="86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43525" y="3257550"/>
            <a:ext cx="65251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文件更新与绩效评价</a:t>
            </a:r>
            <a:endParaRPr lang="zh-CN" altLang="en-US" sz="4400" b="1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84973" y="1319441"/>
            <a:ext cx="339387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/>
                </a:solidFill>
                <a:cs typeface="+mn-ea"/>
                <a:sym typeface="+mn-lt"/>
              </a:rPr>
              <a:t>part</a:t>
            </a:r>
            <a:r>
              <a:rPr lang="en-US" altLang="zh-CN" sz="11500" b="1" dirty="0">
                <a:solidFill>
                  <a:schemeClr val="tx1"/>
                </a:solidFill>
                <a:cs typeface="+mn-ea"/>
                <a:sym typeface="+mn-lt"/>
              </a:rPr>
              <a:t>07</a:t>
            </a:r>
            <a:endParaRPr lang="en-US" altLang="zh-CN" sz="115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5" name="PA_直接连接符 14"/>
          <p:cNvCxnSpPr/>
          <p:nvPr>
            <p:custDataLst>
              <p:tags r:id="rId3"/>
            </p:custDataLst>
          </p:nvPr>
        </p:nvCxnSpPr>
        <p:spPr>
          <a:xfrm>
            <a:off x="7006227" y="3215395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4"/>
          <p:cNvCxnSpPr/>
          <p:nvPr>
            <p:custDataLst>
              <p:tags r:id="rId4"/>
            </p:custDataLst>
          </p:nvPr>
        </p:nvCxnSpPr>
        <p:spPr>
          <a:xfrm>
            <a:off x="8433230" y="3219359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椭圆 16"/>
          <p:cNvSpPr/>
          <p:nvPr>
            <p:custDataLst>
              <p:tags r:id="rId5"/>
            </p:custDataLst>
          </p:nvPr>
        </p:nvSpPr>
        <p:spPr>
          <a:xfrm>
            <a:off x="8240709" y="3180665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968" y="2607059"/>
            <a:ext cx="2437954" cy="2415791"/>
          </a:xfrm>
          <a:prstGeom prst="rect">
            <a:avLst/>
          </a:prstGeom>
        </p:spPr>
      </p:pic>
      <p:sp>
        <p:nvSpPr>
          <p:cNvPr id="24" name="菱形 23"/>
          <p:cNvSpPr/>
          <p:nvPr/>
        </p:nvSpPr>
        <p:spPr>
          <a:xfrm>
            <a:off x="6173171" y="4285049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9220977" y="4285049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377887" y="4233518"/>
            <a:ext cx="2442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会议记录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9425940" y="4233545"/>
            <a:ext cx="2035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甘特图与文档更新</a:t>
            </a:r>
            <a:endParaRPr lang="zh-CN" altLang="en-US" dirty="0"/>
          </a:p>
        </p:txBody>
      </p:sp>
      <p:sp>
        <p:nvSpPr>
          <p:cNvPr id="28" name="菱形 27"/>
          <p:cNvSpPr/>
          <p:nvPr/>
        </p:nvSpPr>
        <p:spPr>
          <a:xfrm>
            <a:off x="6173171" y="4869826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377887" y="4818295"/>
            <a:ext cx="2442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绩效评价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/>
          <p:cNvSpPr txBox="1"/>
          <p:nvPr/>
        </p:nvSpPr>
        <p:spPr bwMode="auto">
          <a:xfrm>
            <a:off x="1235708" y="499441"/>
            <a:ext cx="1821817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会议记录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60440" y="343632"/>
            <a:ext cx="1998160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16" y="1075215"/>
            <a:ext cx="7342867" cy="48471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305" y="1882140"/>
            <a:ext cx="4324350" cy="47294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/>
          <p:cNvSpPr txBox="1"/>
          <p:nvPr/>
        </p:nvSpPr>
        <p:spPr bwMode="auto">
          <a:xfrm>
            <a:off x="1235708" y="499441"/>
            <a:ext cx="192659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甘特图与文档更新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54" y="1340528"/>
            <a:ext cx="4343839" cy="45632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404" y="3429000"/>
            <a:ext cx="5579401" cy="27300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332" y="1340528"/>
            <a:ext cx="6058425" cy="189754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/>
          <p:cNvSpPr txBox="1"/>
          <p:nvPr/>
        </p:nvSpPr>
        <p:spPr bwMode="auto">
          <a:xfrm>
            <a:off x="1235708" y="499441"/>
            <a:ext cx="16789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绩效评价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13651" y="4982031"/>
            <a:ext cx="5564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评分细则：工作量</a:t>
            </a:r>
            <a:r>
              <a:rPr lang="en-US" altLang="zh-CN" b="1" dirty="0">
                <a:solidFill>
                  <a:srgbClr val="FF0000"/>
                </a:solidFill>
              </a:rPr>
              <a:t>30%  </a:t>
            </a:r>
            <a:r>
              <a:rPr lang="zh-CN" altLang="en-US" b="1" dirty="0"/>
              <a:t>积极度</a:t>
            </a:r>
            <a:r>
              <a:rPr lang="en-US" altLang="zh-CN" b="1" dirty="0">
                <a:solidFill>
                  <a:srgbClr val="FF0000"/>
                </a:solidFill>
              </a:rPr>
              <a:t>15%  </a:t>
            </a:r>
            <a:r>
              <a:rPr lang="zh-CN" altLang="en-US" b="1" dirty="0"/>
              <a:t>责任感</a:t>
            </a:r>
            <a:r>
              <a:rPr lang="en-US" altLang="zh-CN" b="1" dirty="0">
                <a:solidFill>
                  <a:srgbClr val="FF0000"/>
                </a:solidFill>
              </a:rPr>
              <a:t>15% 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	    </a:t>
            </a:r>
            <a:r>
              <a:rPr lang="zh-CN" altLang="en-US" b="1" dirty="0"/>
              <a:t>协调性</a:t>
            </a:r>
            <a:r>
              <a:rPr lang="en-US" altLang="zh-CN" b="1" dirty="0">
                <a:solidFill>
                  <a:srgbClr val="FF0000"/>
                </a:solidFill>
              </a:rPr>
              <a:t>10%  </a:t>
            </a:r>
            <a:r>
              <a:rPr lang="zh-CN" altLang="en-US" b="1" dirty="0"/>
              <a:t>贡献度</a:t>
            </a:r>
            <a:r>
              <a:rPr lang="en-US" altLang="zh-CN" b="1" dirty="0">
                <a:solidFill>
                  <a:srgbClr val="FF0000"/>
                </a:solidFill>
              </a:rPr>
              <a:t>10%  </a:t>
            </a:r>
            <a:r>
              <a:rPr lang="zh-CN" altLang="en-US" b="1" dirty="0"/>
              <a:t>工作质量</a:t>
            </a:r>
            <a:r>
              <a:rPr lang="en-US" altLang="zh-CN" b="1" dirty="0">
                <a:solidFill>
                  <a:srgbClr val="FF0000"/>
                </a:solidFill>
              </a:rPr>
              <a:t>20%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/>
              <a:t>评分占比：自评</a:t>
            </a:r>
            <a:r>
              <a:rPr lang="en-US" altLang="zh-CN" b="1" dirty="0">
                <a:solidFill>
                  <a:srgbClr val="FF0000"/>
                </a:solidFill>
              </a:rPr>
              <a:t>20%  </a:t>
            </a:r>
            <a:r>
              <a:rPr lang="zh-CN" altLang="en-US" b="1" dirty="0"/>
              <a:t>组员</a:t>
            </a:r>
            <a:r>
              <a:rPr lang="en-US" altLang="zh-CN" b="1" dirty="0"/>
              <a:t>A</a:t>
            </a:r>
            <a:r>
              <a:rPr lang="en-US" altLang="zh-CN" b="1" dirty="0">
                <a:solidFill>
                  <a:srgbClr val="FF0000"/>
                </a:solidFill>
              </a:rPr>
              <a:t>40%  </a:t>
            </a:r>
            <a:r>
              <a:rPr lang="zh-CN" altLang="en-US" b="1" dirty="0"/>
              <a:t>组员</a:t>
            </a:r>
            <a:r>
              <a:rPr lang="en-US" altLang="zh-CN" b="1" dirty="0"/>
              <a:t>B</a:t>
            </a:r>
            <a:r>
              <a:rPr lang="en-US" altLang="zh-CN" b="1" dirty="0">
                <a:solidFill>
                  <a:srgbClr val="FF0000"/>
                </a:solidFill>
              </a:rPr>
              <a:t>40%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075179" y="1206087"/>
          <a:ext cx="8783955" cy="3307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3175"/>
                <a:gridCol w="1027265"/>
                <a:gridCol w="1014842"/>
                <a:gridCol w="972906"/>
                <a:gridCol w="1040003"/>
                <a:gridCol w="981293"/>
                <a:gridCol w="1224520"/>
                <a:gridCol w="1249680"/>
              </a:tblGrid>
              <a:tr h="56367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成员</a:t>
                      </a:r>
                      <a:endParaRPr lang="zh-CN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工作量</a:t>
                      </a:r>
                      <a:endParaRPr lang="zh-CN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积极度</a:t>
                      </a:r>
                      <a:endParaRPr lang="zh-CN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责任感</a:t>
                      </a:r>
                      <a:endParaRPr lang="zh-CN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协调性</a:t>
                      </a:r>
                      <a:endParaRPr lang="zh-CN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贡献度</a:t>
                      </a:r>
                      <a:endParaRPr lang="zh-CN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工作质量</a:t>
                      </a:r>
                      <a:endParaRPr lang="zh-CN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最终计算</a:t>
                      </a:r>
                      <a:endParaRPr lang="zh-CN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9058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/>
                        <a:t>陈玲曦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26</a:t>
                      </a:r>
                      <a:r>
                        <a:rPr lang="zh-CN" altLang="en-US" sz="1800" b="1" dirty="0"/>
                        <a:t>*</a:t>
                      </a:r>
                      <a:r>
                        <a:rPr lang="en-US" altLang="zh-CN" sz="1800" b="1" dirty="0"/>
                        <a:t>0.2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30</a:t>
                      </a:r>
                      <a:r>
                        <a:rPr lang="zh-CN" altLang="en-US" sz="1800" b="1" dirty="0"/>
                        <a:t>*</a:t>
                      </a:r>
                      <a:r>
                        <a:rPr lang="en-US" altLang="zh-CN" sz="1800" b="1" dirty="0"/>
                        <a:t>0.4 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29</a:t>
                      </a:r>
                      <a:r>
                        <a:rPr lang="zh-CN" altLang="en-US" sz="1800" b="1" dirty="0"/>
                        <a:t>*</a:t>
                      </a:r>
                      <a:r>
                        <a:rPr lang="en-US" altLang="zh-CN" sz="1800" b="1" dirty="0"/>
                        <a:t>0.4</a:t>
                      </a:r>
                      <a:endParaRPr lang="en-US" altLang="zh-CN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13</a:t>
                      </a:r>
                      <a:r>
                        <a:rPr lang="zh-CN" altLang="en-US" sz="1800" b="1" dirty="0"/>
                        <a:t>*</a:t>
                      </a:r>
                      <a:r>
                        <a:rPr lang="en-US" altLang="zh-CN" sz="1800" b="1" dirty="0"/>
                        <a:t>0.2</a:t>
                      </a:r>
                      <a:endParaRPr lang="en-US" altLang="zh-CN" sz="18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dirty="0"/>
                        <a:t>13</a:t>
                      </a:r>
                      <a:r>
                        <a:rPr lang="zh-CN" altLang="en-US" sz="1800" b="1" dirty="0"/>
                        <a:t>*</a:t>
                      </a:r>
                      <a:r>
                        <a:rPr lang="en-US" altLang="zh-CN" sz="1800" b="1" dirty="0"/>
                        <a:t>0.4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12</a:t>
                      </a:r>
                      <a:r>
                        <a:rPr lang="zh-CN" altLang="en-US" sz="1800" b="1" dirty="0"/>
                        <a:t>*</a:t>
                      </a:r>
                      <a:r>
                        <a:rPr lang="en-US" altLang="zh-CN" sz="1800" b="1" dirty="0"/>
                        <a:t>0.4</a:t>
                      </a:r>
                      <a:endParaRPr lang="en-US" altLang="zh-CN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dirty="0"/>
                        <a:t>13</a:t>
                      </a:r>
                      <a:r>
                        <a:rPr lang="zh-CN" altLang="en-US" sz="1800" b="1" dirty="0"/>
                        <a:t>*</a:t>
                      </a:r>
                      <a:r>
                        <a:rPr lang="en-US" altLang="zh-CN" sz="1800" b="1" dirty="0"/>
                        <a:t>0.2</a:t>
                      </a:r>
                      <a:endParaRPr lang="en-US" altLang="zh-CN" sz="18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dirty="0"/>
                        <a:t>13*0.4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12*0.4</a:t>
                      </a:r>
                      <a:endParaRPr lang="en-US" altLang="zh-CN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7</a:t>
                      </a:r>
                      <a:r>
                        <a:rPr lang="zh-CN" altLang="en-US" sz="1800" b="1" dirty="0"/>
                        <a:t>*</a:t>
                      </a:r>
                      <a:r>
                        <a:rPr lang="en-US" altLang="zh-CN" sz="1800" b="1" dirty="0"/>
                        <a:t>0.2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5*0.4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8*0.4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7</a:t>
                      </a:r>
                      <a:r>
                        <a:rPr lang="zh-CN" altLang="en-US" sz="1800" b="1" dirty="0"/>
                        <a:t>*</a:t>
                      </a:r>
                      <a:r>
                        <a:rPr lang="en-US" altLang="zh-CN" sz="1800" b="1" dirty="0"/>
                        <a:t>0.2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8*0.4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9*0.4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16</a:t>
                      </a:r>
                      <a:r>
                        <a:rPr lang="zh-CN" altLang="en-US" sz="1800" b="1" dirty="0"/>
                        <a:t>*</a:t>
                      </a:r>
                      <a:r>
                        <a:rPr lang="en-US" altLang="zh-CN" sz="1800" b="1" dirty="0"/>
                        <a:t>0.2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15*0.4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16*0.4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84.40</a:t>
                      </a:r>
                      <a:endParaRPr lang="en-US" altLang="zh-CN" sz="1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9058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/>
                        <a:t>刘书宇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28</a:t>
                      </a:r>
                      <a:r>
                        <a:rPr lang="zh-CN" altLang="en-US" sz="1800" b="1" dirty="0"/>
                        <a:t>*</a:t>
                      </a:r>
                      <a:r>
                        <a:rPr lang="en-US" altLang="zh-CN" sz="1800" b="1" dirty="0"/>
                        <a:t>0.4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24</a:t>
                      </a:r>
                      <a:r>
                        <a:rPr lang="zh-CN" altLang="en-US" sz="1800" b="1" dirty="0"/>
                        <a:t>*</a:t>
                      </a:r>
                      <a:r>
                        <a:rPr lang="en-US" altLang="zh-CN" sz="1800" b="1" dirty="0"/>
                        <a:t>0.2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29</a:t>
                      </a:r>
                      <a:r>
                        <a:rPr lang="zh-CN" altLang="en-US" sz="1800" b="1" dirty="0"/>
                        <a:t>*</a:t>
                      </a:r>
                      <a:r>
                        <a:rPr lang="en-US" altLang="zh-CN" sz="1800" b="1" dirty="0"/>
                        <a:t>0.4</a:t>
                      </a:r>
                      <a:endParaRPr lang="en-US" altLang="zh-CN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14</a:t>
                      </a:r>
                      <a:r>
                        <a:rPr lang="zh-CN" altLang="en-US" sz="1800" b="1" dirty="0"/>
                        <a:t>*</a:t>
                      </a:r>
                      <a:r>
                        <a:rPr lang="en-US" altLang="zh-CN" sz="1800" b="1" dirty="0"/>
                        <a:t>0.4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13*0.2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14*0.4</a:t>
                      </a:r>
                      <a:endParaRPr lang="en-US" altLang="zh-CN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dirty="0"/>
                        <a:t>14</a:t>
                      </a:r>
                      <a:r>
                        <a:rPr lang="zh-CN" altLang="en-US" sz="1800" b="1" dirty="0"/>
                        <a:t>*</a:t>
                      </a:r>
                      <a:r>
                        <a:rPr lang="en-US" altLang="zh-CN" sz="1800" b="1" dirty="0"/>
                        <a:t>0.4</a:t>
                      </a:r>
                      <a:endParaRPr lang="en-US" altLang="zh-CN" sz="18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dirty="0"/>
                        <a:t>15*0.2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13*0.4</a:t>
                      </a:r>
                      <a:endParaRPr lang="en-US" altLang="zh-CN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9</a:t>
                      </a:r>
                      <a:r>
                        <a:rPr lang="zh-CN" altLang="en-US" sz="1800" b="1" dirty="0"/>
                        <a:t>*</a:t>
                      </a:r>
                      <a:r>
                        <a:rPr lang="en-US" altLang="zh-CN" sz="1800" b="1" dirty="0"/>
                        <a:t>0.4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8*0.2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8*0.4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9</a:t>
                      </a:r>
                      <a:r>
                        <a:rPr lang="zh-CN" altLang="en-US" sz="1800" b="1" dirty="0"/>
                        <a:t>*</a:t>
                      </a:r>
                      <a:r>
                        <a:rPr lang="en-US" altLang="zh-CN" sz="1800" b="1" dirty="0"/>
                        <a:t>0.4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8*0.2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10*0.4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18</a:t>
                      </a:r>
                      <a:r>
                        <a:rPr lang="zh-CN" altLang="en-US" sz="1800" b="1" dirty="0"/>
                        <a:t>*</a:t>
                      </a:r>
                      <a:r>
                        <a:rPr lang="en-US" altLang="zh-CN" sz="1800" b="1" dirty="0"/>
                        <a:t>0.4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15*0.2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17*0.4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89.60</a:t>
                      </a:r>
                      <a:endParaRPr lang="en-US" altLang="zh-CN" sz="1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9058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/>
                        <a:t>童峻涛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28</a:t>
                      </a:r>
                      <a:r>
                        <a:rPr lang="zh-CN" altLang="en-US" sz="1800" b="1" dirty="0"/>
                        <a:t>*</a:t>
                      </a:r>
                      <a:r>
                        <a:rPr lang="en-US" altLang="zh-CN" sz="1800" b="1" dirty="0"/>
                        <a:t>0.4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25</a:t>
                      </a:r>
                      <a:r>
                        <a:rPr lang="zh-CN" altLang="en-US" sz="1800" b="1" dirty="0"/>
                        <a:t>*</a:t>
                      </a:r>
                      <a:r>
                        <a:rPr lang="en-US" altLang="zh-CN" sz="1800" b="1" dirty="0"/>
                        <a:t>0.4</a:t>
                      </a:r>
                      <a:endParaRPr lang="en-US" altLang="zh-CN" sz="18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dirty="0"/>
                        <a:t>27</a:t>
                      </a:r>
                      <a:r>
                        <a:rPr lang="zh-CN" altLang="en-US" sz="1800" b="1" dirty="0"/>
                        <a:t>*</a:t>
                      </a:r>
                      <a:r>
                        <a:rPr lang="en-US" altLang="zh-CN" sz="1800" b="1" dirty="0"/>
                        <a:t>0.2</a:t>
                      </a:r>
                      <a:endParaRPr lang="en-US" altLang="zh-CN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dirty="0"/>
                        <a:t>14</a:t>
                      </a:r>
                      <a:r>
                        <a:rPr lang="zh-CN" altLang="en-US" sz="1800" b="1" dirty="0"/>
                        <a:t>*</a:t>
                      </a:r>
                      <a:r>
                        <a:rPr lang="en-US" altLang="zh-CN" sz="1800" b="1" dirty="0"/>
                        <a:t>0.4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15*0.4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13*0.2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14</a:t>
                      </a:r>
                      <a:r>
                        <a:rPr lang="zh-CN" altLang="en-US" sz="1800" b="1" dirty="0"/>
                        <a:t>*</a:t>
                      </a:r>
                      <a:r>
                        <a:rPr lang="en-US" altLang="zh-CN" sz="1800" b="1" dirty="0"/>
                        <a:t>0.4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15*0.4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14*0.2</a:t>
                      </a:r>
                      <a:endParaRPr lang="en-US" altLang="zh-CN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8</a:t>
                      </a:r>
                      <a:r>
                        <a:rPr lang="zh-CN" altLang="en-US" sz="1800" b="1" dirty="0"/>
                        <a:t>*</a:t>
                      </a:r>
                      <a:r>
                        <a:rPr lang="en-US" altLang="zh-CN" sz="1800" b="1" dirty="0"/>
                        <a:t>0.4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8*0.4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9*0.2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9</a:t>
                      </a:r>
                      <a:r>
                        <a:rPr lang="zh-CN" altLang="en-US" sz="1800" b="1" dirty="0"/>
                        <a:t>*</a:t>
                      </a:r>
                      <a:r>
                        <a:rPr lang="en-US" altLang="zh-CN" sz="1800" b="1" dirty="0"/>
                        <a:t>0.4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6*0.4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9*0.2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18</a:t>
                      </a:r>
                      <a:r>
                        <a:rPr lang="zh-CN" altLang="en-US" sz="1800" b="1" dirty="0"/>
                        <a:t>*</a:t>
                      </a:r>
                      <a:r>
                        <a:rPr lang="en-US" altLang="zh-CN" sz="1800" b="1" dirty="0"/>
                        <a:t>0.4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18*0.4</a:t>
                      </a:r>
                      <a:endParaRPr lang="en-US" altLang="zh-CN" sz="1800" b="1" dirty="0"/>
                    </a:p>
                    <a:p>
                      <a:pPr algn="ctr"/>
                      <a:r>
                        <a:rPr lang="en-US" altLang="zh-CN" sz="1800" b="1" dirty="0"/>
                        <a:t>18*0.2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FF0000"/>
                          </a:solidFill>
                        </a:rPr>
                        <a:t>89.20</a:t>
                      </a:r>
                      <a:endParaRPr lang="en-US" altLang="zh-CN" sz="1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资源 81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465320" y="3714750"/>
            <a:ext cx="320675" cy="1308100"/>
          </a:xfrm>
          <a:prstGeom prst="rect">
            <a:avLst/>
          </a:prstGeom>
        </p:spPr>
      </p:pic>
      <p:pic>
        <p:nvPicPr>
          <p:cNvPr id="23" name="图片 22" descr="资源 161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3173095" y="1620520"/>
            <a:ext cx="1771650" cy="86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43525" y="3257550"/>
            <a:ext cx="65251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参考文献与资料</a:t>
            </a:r>
            <a:endParaRPr lang="zh-CN" altLang="en-US" sz="4400" b="1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84973" y="1319441"/>
            <a:ext cx="339387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/>
                </a:solidFill>
                <a:cs typeface="+mn-ea"/>
                <a:sym typeface="+mn-lt"/>
              </a:rPr>
              <a:t>part</a:t>
            </a:r>
            <a:r>
              <a:rPr lang="en-US" altLang="zh-CN" sz="11500" b="1" dirty="0">
                <a:solidFill>
                  <a:schemeClr val="tx1"/>
                </a:solidFill>
                <a:cs typeface="+mn-ea"/>
                <a:sym typeface="+mn-lt"/>
              </a:rPr>
              <a:t>08</a:t>
            </a:r>
            <a:endParaRPr lang="en-US" altLang="zh-CN" sz="115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5" name="PA_直接连接符 14"/>
          <p:cNvCxnSpPr/>
          <p:nvPr>
            <p:custDataLst>
              <p:tags r:id="rId3"/>
            </p:custDataLst>
          </p:nvPr>
        </p:nvCxnSpPr>
        <p:spPr>
          <a:xfrm>
            <a:off x="7006227" y="3215395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4"/>
          <p:cNvCxnSpPr/>
          <p:nvPr>
            <p:custDataLst>
              <p:tags r:id="rId4"/>
            </p:custDataLst>
          </p:nvPr>
        </p:nvCxnSpPr>
        <p:spPr>
          <a:xfrm>
            <a:off x="8433230" y="3219359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椭圆 16"/>
          <p:cNvSpPr/>
          <p:nvPr>
            <p:custDataLst>
              <p:tags r:id="rId5"/>
            </p:custDataLst>
          </p:nvPr>
        </p:nvSpPr>
        <p:spPr>
          <a:xfrm>
            <a:off x="8240709" y="3180665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968" y="2607059"/>
            <a:ext cx="2437954" cy="24157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/>
          <p:cNvSpPr txBox="1"/>
          <p:nvPr/>
        </p:nvSpPr>
        <p:spPr bwMode="auto">
          <a:xfrm>
            <a:off x="1235708" y="499441"/>
            <a:ext cx="16789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参考文献与资料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494" y="4348716"/>
            <a:ext cx="47625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1733108" y="1185221"/>
            <a:ext cx="796644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l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[1]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张海藩，牟永敏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软件工程导论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北京：清华大学出版社 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[2]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梁勇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JAVA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语言程序设计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北京：机械工业出版社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[3]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王珊，萨师煊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数据库系统概论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北京：高等教育出版社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[4]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覃征，李旭，王卫红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软件体系结构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北京：清华大学出版社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[5]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张新华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何永前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软件测试方法概述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[J].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科技视界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,2012(04):35-37.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[6]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聂长海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关于软件测试的几点思考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[J].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计算机科学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,2011,38(02):1-3+27.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50000"/>
              </a:lnSpc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ANSI Z535.6-2011, 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产品手册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说明和其它随附资料中的产品安全信息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[S].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50000"/>
              </a:lnSpc>
            </a:pP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资源 381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7991475" y="2133684"/>
            <a:ext cx="2460625" cy="320357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593249" y="2451503"/>
            <a:ext cx="1016000" cy="2567940"/>
          </a:xfrm>
          <a:prstGeom prst="rect">
            <a:avLst/>
          </a:prstGeom>
        </p:spPr>
        <p:txBody>
          <a:bodyPr vert="wordArtVertRtl" wrap="none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cs typeface="+mn-ea"/>
                <a:sym typeface="+mn-lt"/>
              </a:rPr>
              <a:t>Q&amp;A</a:t>
            </a:r>
            <a:endParaRPr lang="en-US" altLang="zh-CN" sz="5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îṡ1îďe"/>
          <p:cNvSpPr txBox="1"/>
          <p:nvPr/>
        </p:nvSpPr>
        <p:spPr bwMode="auto">
          <a:xfrm>
            <a:off x="1235708" y="499441"/>
            <a:ext cx="154559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你问我答</a:t>
            </a:r>
            <a:endParaRPr lang="zh-CN" altLang="en-US" b="1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034" y="1879371"/>
            <a:ext cx="405765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506980" y="2450465"/>
            <a:ext cx="1941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我觉得针不戳！</a:t>
            </a:r>
            <a:endParaRPr lang="zh-CN" altLang="en-US" b="1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资源 331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69595" y="454025"/>
            <a:ext cx="3613150" cy="3442970"/>
          </a:xfrm>
          <a:prstGeom prst="rect">
            <a:avLst/>
          </a:prstGeom>
        </p:spPr>
      </p:pic>
      <p:pic>
        <p:nvPicPr>
          <p:cNvPr id="34" name="图片 33" descr="资源 131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654935" y="3896995"/>
            <a:ext cx="1527810" cy="1630045"/>
          </a:xfrm>
          <a:prstGeom prst="rect">
            <a:avLst/>
          </a:prstGeom>
        </p:spPr>
      </p:pic>
      <p:pic>
        <p:nvPicPr>
          <p:cNvPr id="17" name="图片 16" descr="资源 3011"/>
          <p:cNvPicPr>
            <a:picLocks noChangeAspect="1"/>
          </p:cNvPicPr>
          <p:nvPr/>
        </p:nvPicPr>
        <p:blipFill>
          <a:blip r:embed="rId3" cstate="screen"/>
          <a:srcRect t="51908" r="-3575"/>
          <a:stretch>
            <a:fillRect/>
          </a:stretch>
        </p:blipFill>
        <p:spPr>
          <a:xfrm>
            <a:off x="4773295" y="-26035"/>
            <a:ext cx="2999105" cy="1464310"/>
          </a:xfrm>
          <a:prstGeom prst="rect">
            <a:avLst/>
          </a:prstGeom>
        </p:spPr>
      </p:pic>
      <p:pic>
        <p:nvPicPr>
          <p:cNvPr id="19" name="图片 18" descr="资源 3211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4462145" y="1438275"/>
            <a:ext cx="1089025" cy="850900"/>
          </a:xfrm>
          <a:prstGeom prst="rect">
            <a:avLst/>
          </a:prstGeom>
        </p:spPr>
      </p:pic>
      <p:pic>
        <p:nvPicPr>
          <p:cNvPr id="3" name="图片 2" descr="资源 3511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9098280" y="-48895"/>
            <a:ext cx="3079750" cy="30670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786755" y="3482022"/>
            <a:ext cx="3509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谢谢大家！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TextBox 25"/>
          <p:cNvSpPr txBox="1"/>
          <p:nvPr/>
        </p:nvSpPr>
        <p:spPr>
          <a:xfrm>
            <a:off x="4810760" y="4568825"/>
            <a:ext cx="23342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165" fontAlgn="base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"/>
              <a:defRPr/>
            </a:pPr>
            <a:r>
              <a:rPr lang="zh-CN" altLang="en-US" sz="2000" dirty="0">
                <a:cs typeface="+mn-ea"/>
                <a:sym typeface="+mn-lt"/>
              </a:rPr>
              <a:t>小组</a:t>
            </a:r>
            <a:r>
              <a:rPr lang="zh-CN" altLang="en-US" sz="2000" dirty="0">
                <a:solidFill>
                  <a:schemeClr val="tx1"/>
                </a:solidFill>
                <a:cs typeface="+mn-ea"/>
                <a:sym typeface="+mn-lt"/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  <a:cs typeface="+mn-ea"/>
                <a:sym typeface="+mn-lt"/>
              </a:rPr>
              <a:t>G13</a:t>
            </a: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TextBox 26"/>
          <p:cNvSpPr txBox="1"/>
          <p:nvPr/>
        </p:nvSpPr>
        <p:spPr>
          <a:xfrm>
            <a:off x="7414895" y="4568825"/>
            <a:ext cx="402717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 defTabSz="685165" fontAlgn="base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"/>
            </a:pPr>
            <a:r>
              <a:rPr lang="zh-CN" altLang="en-US" sz="2000" dirty="0">
                <a:cs typeface="+mn-ea"/>
                <a:sym typeface="+mn-lt"/>
              </a:rPr>
              <a:t>组员</a:t>
            </a:r>
            <a:r>
              <a:rPr lang="zh-CN" altLang="en-US" sz="2000" dirty="0">
                <a:solidFill>
                  <a:schemeClr val="tx1"/>
                </a:solidFill>
                <a:cs typeface="+mn-ea"/>
                <a:sym typeface="+mn-lt"/>
              </a:rPr>
              <a:t>：</a:t>
            </a:r>
            <a:r>
              <a:rPr lang="zh-CN" altLang="en-US" sz="2000" dirty="0">
                <a:cs typeface="+mn-ea"/>
                <a:sym typeface="+mn-lt"/>
              </a:rPr>
              <a:t>陈玲曦   刘书宇   童峻涛</a:t>
            </a: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îṣļïďê"/>
          <p:cNvSpPr/>
          <p:nvPr/>
        </p:nvSpPr>
        <p:spPr bwMode="auto">
          <a:xfrm>
            <a:off x="5696042" y="3516780"/>
            <a:ext cx="2195910" cy="208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文档的使用除了项目开发团队的内部使用外，还需提交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用户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和客户组织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负责人审查批准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文档的使用遵守国家先关法律法规，未经允许不得对外公开，有一定的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保密性和私密性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íŝļîḍè"/>
          <p:cNvSpPr txBox="1"/>
          <p:nvPr/>
        </p:nvSpPr>
        <p:spPr bwMode="auto">
          <a:xfrm>
            <a:off x="5587199" y="2860784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62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文档概述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1D62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íşļîďe"/>
          <p:cNvSpPr/>
          <p:nvPr/>
        </p:nvSpPr>
        <p:spPr bwMode="auto">
          <a:xfrm>
            <a:off x="261239" y="2876881"/>
            <a:ext cx="2326011" cy="208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我们小组开发的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记录分享软件（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Day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）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能够在手机上记录生活的点点滴滴，同时可以发布分享自己的遇到的有趣的新鲜事，收藏、点赞别人的动态。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îṡ1îďe"/>
          <p:cNvSpPr txBox="1"/>
          <p:nvPr/>
        </p:nvSpPr>
        <p:spPr bwMode="auto">
          <a:xfrm>
            <a:off x="665017" y="2237553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62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软件概述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1D62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ïṥ1ïḍè"/>
          <p:cNvSpPr/>
          <p:nvPr/>
        </p:nvSpPr>
        <p:spPr bwMode="auto">
          <a:xfrm>
            <a:off x="2779242" y="3428999"/>
            <a:ext cx="2727605" cy="208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项目名称：移动端记录分享服务型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App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应用程序（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Day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）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项目用途：在学生繁忙的生活中提供一些便利与休闲娱乐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任务提出者：杨枨老师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项目开发者：陈玲曦、刘书宇、童峻涛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用户：浙大城市学院学生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íṩľiḍê"/>
          <p:cNvSpPr txBox="1"/>
          <p:nvPr/>
        </p:nvSpPr>
        <p:spPr bwMode="auto">
          <a:xfrm>
            <a:off x="2779242" y="2650801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62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1D62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îṧḷíḓê"/>
          <p:cNvSpPr txBox="1"/>
          <p:nvPr/>
        </p:nvSpPr>
        <p:spPr bwMode="auto">
          <a:xfrm>
            <a:off x="9015370" y="2361402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62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基线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1D62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590046" y="2361402"/>
            <a:ext cx="0" cy="2192842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506847" y="3249703"/>
            <a:ext cx="0" cy="2192842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959668" y="3318395"/>
            <a:ext cx="0" cy="2192842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934" y="364736"/>
            <a:ext cx="222250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8081146" y="2992499"/>
          <a:ext cx="4064358" cy="28446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1006"/>
                <a:gridCol w="754652"/>
                <a:gridCol w="1117600"/>
                <a:gridCol w="1181100"/>
              </a:tblGrid>
              <a:tr h="4046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基线名称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基线缩写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计划建立日期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</a:pPr>
                      <a:r>
                        <a:rPr lang="zh-CN" altLang="en-US" sz="12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计划完成时间</a:t>
                      </a:r>
                      <a:endParaRPr lang="zh-CN" altLang="en-US" sz="12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</a:tr>
              <a:tr h="4046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>
                          <a:effectLst/>
                        </a:rPr>
                        <a:t>软件需求基线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SRBL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2020/11/07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2020/11/18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046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概要设计基线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PDBL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2020/11/19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2020/11/26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046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详细设计基线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DDBL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2020/11/27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2020/12/03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046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>
                          <a:effectLst/>
                        </a:rPr>
                        <a:t>代码基线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SCBL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2020/12/04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2020/12/20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046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测试基线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STBL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2020/12/21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2020/12/30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046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运行基线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PRBL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2020/12/31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2021/01/13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资源 81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465320" y="3714750"/>
            <a:ext cx="320675" cy="1308100"/>
          </a:xfrm>
          <a:prstGeom prst="rect">
            <a:avLst/>
          </a:prstGeom>
        </p:spPr>
      </p:pic>
      <p:pic>
        <p:nvPicPr>
          <p:cNvPr id="23" name="图片 22" descr="资源 161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3173095" y="1620520"/>
            <a:ext cx="1771650" cy="86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82945" y="3257550"/>
            <a:ext cx="499745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系统级设计决策</a:t>
            </a:r>
            <a:endParaRPr lang="zh-CN" altLang="en-US" sz="4400" b="1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84973" y="1319441"/>
            <a:ext cx="339387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/>
                </a:solidFill>
                <a:cs typeface="+mn-ea"/>
                <a:sym typeface="+mn-lt"/>
              </a:rPr>
              <a:t>part</a:t>
            </a:r>
            <a:r>
              <a:rPr lang="en-US" altLang="zh-CN" sz="11500" b="1" dirty="0">
                <a:solidFill>
                  <a:schemeClr val="tx1"/>
                </a:solidFill>
                <a:cs typeface="+mn-ea"/>
                <a:sym typeface="+mn-lt"/>
              </a:rPr>
              <a:t>02</a:t>
            </a:r>
            <a:endParaRPr lang="en-US" altLang="zh-CN" sz="115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5" name="PA_直接连接符 14"/>
          <p:cNvCxnSpPr/>
          <p:nvPr>
            <p:custDataLst>
              <p:tags r:id="rId3"/>
            </p:custDataLst>
          </p:nvPr>
        </p:nvCxnSpPr>
        <p:spPr>
          <a:xfrm>
            <a:off x="7006227" y="3215395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4"/>
          <p:cNvCxnSpPr/>
          <p:nvPr>
            <p:custDataLst>
              <p:tags r:id="rId4"/>
            </p:custDataLst>
          </p:nvPr>
        </p:nvCxnSpPr>
        <p:spPr>
          <a:xfrm>
            <a:off x="8433230" y="3219359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椭圆 16"/>
          <p:cNvSpPr/>
          <p:nvPr>
            <p:custDataLst>
              <p:tags r:id="rId5"/>
            </p:custDataLst>
          </p:nvPr>
        </p:nvSpPr>
        <p:spPr>
          <a:xfrm>
            <a:off x="8240709" y="3180665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968" y="2607059"/>
            <a:ext cx="2437954" cy="2415791"/>
          </a:xfrm>
          <a:prstGeom prst="rect">
            <a:avLst/>
          </a:prstGeom>
        </p:spPr>
      </p:pic>
      <p:sp>
        <p:nvSpPr>
          <p:cNvPr id="28" name="菱形 27"/>
          <p:cNvSpPr/>
          <p:nvPr/>
        </p:nvSpPr>
        <p:spPr>
          <a:xfrm>
            <a:off x="6094803" y="4398572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菱形 28"/>
          <p:cNvSpPr/>
          <p:nvPr/>
        </p:nvSpPr>
        <p:spPr>
          <a:xfrm>
            <a:off x="9142609" y="4398572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6299519" y="4347041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可供选择的系统方案</a:t>
            </a:r>
            <a:endParaRPr lang="zh-CN" altLang="en-US" sz="1400" dirty="0"/>
          </a:p>
        </p:txBody>
      </p:sp>
      <p:sp>
        <p:nvSpPr>
          <p:cNvPr id="32" name="文本框 31"/>
          <p:cNvSpPr txBox="1"/>
          <p:nvPr/>
        </p:nvSpPr>
        <p:spPr>
          <a:xfrm>
            <a:off x="9347325" y="4347041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选取合理的系统方案</a:t>
            </a:r>
            <a:endParaRPr lang="zh-CN" altLang="en-US" sz="1400" dirty="0"/>
          </a:p>
        </p:txBody>
      </p:sp>
      <p:sp>
        <p:nvSpPr>
          <p:cNvPr id="33" name="菱形 32"/>
          <p:cNvSpPr/>
          <p:nvPr/>
        </p:nvSpPr>
        <p:spPr>
          <a:xfrm>
            <a:off x="6094803" y="5008784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6299519" y="4957253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可供选择的具体方案</a:t>
            </a:r>
            <a:endParaRPr lang="zh-CN" altLang="en-US" sz="1400" dirty="0"/>
          </a:p>
        </p:txBody>
      </p:sp>
      <p:sp>
        <p:nvSpPr>
          <p:cNvPr id="35" name="文本框 34"/>
          <p:cNvSpPr txBox="1"/>
          <p:nvPr/>
        </p:nvSpPr>
        <p:spPr>
          <a:xfrm>
            <a:off x="9347325" y="4963393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选取合理的具体方案</a:t>
            </a:r>
            <a:endParaRPr lang="zh-CN" altLang="en-US" sz="1400" dirty="0"/>
          </a:p>
        </p:txBody>
      </p:sp>
      <p:sp>
        <p:nvSpPr>
          <p:cNvPr id="36" name="菱形 35"/>
          <p:cNvSpPr/>
          <p:nvPr/>
        </p:nvSpPr>
        <p:spPr>
          <a:xfrm>
            <a:off x="9142609" y="5008784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7a4a8960-6304-4f4e-94b3-c7908b635fa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49649" y="251930"/>
            <a:ext cx="8271540" cy="5193293"/>
            <a:chOff x="1649648" y="251930"/>
            <a:chExt cx="8271540" cy="5193293"/>
          </a:xfrm>
        </p:grpSpPr>
        <p:grpSp>
          <p:nvGrpSpPr>
            <p:cNvPr id="5" name="íṩḷîďè"/>
            <p:cNvGrpSpPr/>
            <p:nvPr/>
          </p:nvGrpSpPr>
          <p:grpSpPr>
            <a:xfrm>
              <a:off x="3932651" y="1634654"/>
              <a:ext cx="4107561" cy="3810569"/>
              <a:chOff x="3932651" y="1634654"/>
              <a:chExt cx="4107561" cy="3810569"/>
            </a:xfrm>
          </p:grpSpPr>
          <p:sp>
            <p:nvSpPr>
              <p:cNvPr id="18" name="i$ḻíďe"/>
              <p:cNvSpPr/>
              <p:nvPr/>
            </p:nvSpPr>
            <p:spPr bwMode="auto">
              <a:xfrm>
                <a:off x="4653399" y="4573936"/>
                <a:ext cx="416354" cy="86428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5423"/>
                    </a:moveTo>
                    <a:lnTo>
                      <a:pt x="12010" y="0"/>
                    </a:lnTo>
                    <a:lnTo>
                      <a:pt x="21600" y="13360"/>
                    </a:lnTo>
                    <a:lnTo>
                      <a:pt x="11612" y="21600"/>
                    </a:lnTo>
                    <a:lnTo>
                      <a:pt x="0" y="5423"/>
                    </a:lnTo>
                    <a:close/>
                    <a:moveTo>
                      <a:pt x="0" y="5423"/>
                    </a:move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íSliďê"/>
              <p:cNvSpPr/>
              <p:nvPr/>
            </p:nvSpPr>
            <p:spPr bwMode="auto">
              <a:xfrm>
                <a:off x="4744367" y="4098052"/>
                <a:ext cx="3295845" cy="1333174"/>
              </a:xfrm>
              <a:custGeom>
                <a:avLst/>
                <a:gdLst>
                  <a:gd name="T0" fmla="*/ 0 w 21598"/>
                  <a:gd name="T1" fmla="*/ 0 h 21600"/>
                  <a:gd name="T2" fmla="*/ 0 w 21598"/>
                  <a:gd name="T3" fmla="*/ 0 h 21600"/>
                  <a:gd name="T4" fmla="*/ 0 w 21598"/>
                  <a:gd name="T5" fmla="*/ 0 h 21600"/>
                  <a:gd name="T6" fmla="*/ 0 w 21598"/>
                  <a:gd name="T7" fmla="*/ 0 h 21600"/>
                  <a:gd name="T8" fmla="*/ 0 w 21598"/>
                  <a:gd name="T9" fmla="*/ 0 h 21600"/>
                  <a:gd name="T10" fmla="*/ 0 w 21598"/>
                  <a:gd name="T11" fmla="*/ 0 h 21600"/>
                  <a:gd name="T12" fmla="*/ 0 w 21598"/>
                  <a:gd name="T13" fmla="*/ 0 h 21600"/>
                  <a:gd name="T14" fmla="*/ 0 w 21598"/>
                  <a:gd name="T15" fmla="*/ 0 h 21600"/>
                  <a:gd name="T16" fmla="*/ 0 w 21598"/>
                  <a:gd name="T17" fmla="*/ 0 h 21600"/>
                  <a:gd name="T18" fmla="*/ 0 w 21598"/>
                  <a:gd name="T19" fmla="*/ 0 h 21600"/>
                  <a:gd name="T20" fmla="*/ 0 w 21598"/>
                  <a:gd name="T21" fmla="*/ 0 h 21600"/>
                  <a:gd name="T22" fmla="*/ 0 w 21598"/>
                  <a:gd name="T23" fmla="*/ 0 h 21600"/>
                  <a:gd name="T24" fmla="*/ 0 w 21598"/>
                  <a:gd name="T25" fmla="*/ 0 h 21600"/>
                  <a:gd name="T26" fmla="*/ 0 w 21598"/>
                  <a:gd name="T27" fmla="*/ 0 h 21600"/>
                  <a:gd name="T28" fmla="*/ 0 w 21598"/>
                  <a:gd name="T29" fmla="*/ 0 h 21600"/>
                  <a:gd name="T30" fmla="*/ 0 w 21598"/>
                  <a:gd name="T31" fmla="*/ 0 h 2160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1598" h="21600">
                    <a:moveTo>
                      <a:pt x="20841" y="0"/>
                    </a:moveTo>
                    <a:cubicBezTo>
                      <a:pt x="21090" y="1245"/>
                      <a:pt x="21278" y="2503"/>
                      <a:pt x="21404" y="3756"/>
                    </a:cubicBezTo>
                    <a:cubicBezTo>
                      <a:pt x="21531" y="5008"/>
                      <a:pt x="21595" y="6256"/>
                      <a:pt x="21597" y="7481"/>
                    </a:cubicBezTo>
                    <a:cubicBezTo>
                      <a:pt x="21600" y="8704"/>
                      <a:pt x="21540" y="9906"/>
                      <a:pt x="21418" y="11066"/>
                    </a:cubicBezTo>
                    <a:cubicBezTo>
                      <a:pt x="21296" y="12225"/>
                      <a:pt x="21112" y="13345"/>
                      <a:pt x="20865" y="14403"/>
                    </a:cubicBezTo>
                    <a:cubicBezTo>
                      <a:pt x="20598" y="15546"/>
                      <a:pt x="20270" y="16568"/>
                      <a:pt x="19890" y="17457"/>
                    </a:cubicBezTo>
                    <a:cubicBezTo>
                      <a:pt x="19510" y="18346"/>
                      <a:pt x="19077" y="19103"/>
                      <a:pt x="18600" y="19717"/>
                    </a:cubicBezTo>
                    <a:cubicBezTo>
                      <a:pt x="18123" y="20330"/>
                      <a:pt x="17602" y="20801"/>
                      <a:pt x="17044" y="21118"/>
                    </a:cubicBezTo>
                    <a:cubicBezTo>
                      <a:pt x="16486" y="21436"/>
                      <a:pt x="15892" y="21600"/>
                      <a:pt x="15270" y="21600"/>
                    </a:cubicBezTo>
                    <a:lnTo>
                      <a:pt x="1426" y="21600"/>
                    </a:lnTo>
                    <a:lnTo>
                      <a:pt x="0" y="11366"/>
                    </a:lnTo>
                    <a:lnTo>
                      <a:pt x="2659" y="4641"/>
                    </a:lnTo>
                    <a:lnTo>
                      <a:pt x="12989" y="4641"/>
                    </a:lnTo>
                    <a:lnTo>
                      <a:pt x="18343" y="7593"/>
                    </a:lnTo>
                    <a:lnTo>
                      <a:pt x="20841" y="0"/>
                    </a:lnTo>
                    <a:close/>
                    <a:moveTo>
                      <a:pt x="20841" y="0"/>
                    </a:move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í$ḷïḍê"/>
              <p:cNvSpPr/>
              <p:nvPr/>
            </p:nvSpPr>
            <p:spPr bwMode="auto">
              <a:xfrm>
                <a:off x="5146726" y="4238018"/>
                <a:ext cx="1577947" cy="1469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011" y="0"/>
                    </a:lnTo>
                    <a:lnTo>
                      <a:pt x="19849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  <a:moveTo>
                      <a:pt x="0" y="21600"/>
                    </a:move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ṣḻiḓe"/>
              <p:cNvSpPr/>
              <p:nvPr/>
            </p:nvSpPr>
            <p:spPr bwMode="auto">
              <a:xfrm>
                <a:off x="6591719" y="4238018"/>
                <a:ext cx="944669" cy="3289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922" y="9704"/>
                    </a:moveTo>
                    <a:lnTo>
                      <a:pt x="0" y="0"/>
                    </a:lnTo>
                    <a:lnTo>
                      <a:pt x="15426" y="9825"/>
                    </a:lnTo>
                    <a:lnTo>
                      <a:pt x="21600" y="21600"/>
                    </a:lnTo>
                    <a:lnTo>
                      <a:pt x="2922" y="9704"/>
                    </a:lnTo>
                    <a:close/>
                    <a:moveTo>
                      <a:pt x="2922" y="9704"/>
                    </a:move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íṥļîḓê"/>
              <p:cNvSpPr/>
              <p:nvPr/>
            </p:nvSpPr>
            <p:spPr bwMode="auto">
              <a:xfrm>
                <a:off x="7270482" y="4007074"/>
                <a:ext cx="650772" cy="56686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8957" y="21600"/>
                    </a:moveTo>
                    <a:lnTo>
                      <a:pt x="0" y="14735"/>
                    </a:lnTo>
                    <a:lnTo>
                      <a:pt x="10443" y="0"/>
                    </a:lnTo>
                    <a:lnTo>
                      <a:pt x="21600" y="3757"/>
                    </a:lnTo>
                    <a:lnTo>
                      <a:pt x="8957" y="21600"/>
                    </a:lnTo>
                    <a:close/>
                    <a:moveTo>
                      <a:pt x="8957" y="21600"/>
                    </a:move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ïS1ïďe"/>
              <p:cNvSpPr/>
              <p:nvPr/>
            </p:nvSpPr>
            <p:spPr bwMode="auto">
              <a:xfrm>
                <a:off x="5192210" y="2110538"/>
                <a:ext cx="678762" cy="3464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0860" y="7702"/>
                    </a:moveTo>
                    <a:lnTo>
                      <a:pt x="21600" y="21600"/>
                    </a:lnTo>
                    <a:lnTo>
                      <a:pt x="4372" y="15238"/>
                    </a:lnTo>
                    <a:lnTo>
                      <a:pt x="0" y="0"/>
                    </a:lnTo>
                    <a:lnTo>
                      <a:pt x="20860" y="7702"/>
                    </a:lnTo>
                    <a:close/>
                    <a:moveTo>
                      <a:pt x="20860" y="7702"/>
                    </a:move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ï$ḻîḋe"/>
              <p:cNvSpPr/>
              <p:nvPr/>
            </p:nvSpPr>
            <p:spPr bwMode="auto">
              <a:xfrm>
                <a:off x="3932651" y="2194517"/>
                <a:ext cx="2022292" cy="3250706"/>
              </a:xfrm>
              <a:custGeom>
                <a:avLst/>
                <a:gdLst>
                  <a:gd name="T0" fmla="*/ 0 w 21571"/>
                  <a:gd name="T1" fmla="*/ 0 h 21600"/>
                  <a:gd name="T2" fmla="*/ 0 w 21571"/>
                  <a:gd name="T3" fmla="*/ 0 h 21600"/>
                  <a:gd name="T4" fmla="*/ 0 w 21571"/>
                  <a:gd name="T5" fmla="*/ 0 h 21600"/>
                  <a:gd name="T6" fmla="*/ 0 w 21571"/>
                  <a:gd name="T7" fmla="*/ 0 h 21600"/>
                  <a:gd name="T8" fmla="*/ 0 w 21571"/>
                  <a:gd name="T9" fmla="*/ 0 h 21600"/>
                  <a:gd name="T10" fmla="*/ 0 w 21571"/>
                  <a:gd name="T11" fmla="*/ 0 h 21600"/>
                  <a:gd name="T12" fmla="*/ 0 w 21571"/>
                  <a:gd name="T13" fmla="*/ 0 h 21600"/>
                  <a:gd name="T14" fmla="*/ 0 w 21571"/>
                  <a:gd name="T15" fmla="*/ 0 h 21600"/>
                  <a:gd name="T16" fmla="*/ 0 w 21571"/>
                  <a:gd name="T17" fmla="*/ 0 h 21600"/>
                  <a:gd name="T18" fmla="*/ 0 w 21571"/>
                  <a:gd name="T19" fmla="*/ 0 h 21600"/>
                  <a:gd name="T20" fmla="*/ 0 w 21571"/>
                  <a:gd name="T21" fmla="*/ 0 h 21600"/>
                  <a:gd name="T22" fmla="*/ 0 w 21571"/>
                  <a:gd name="T23" fmla="*/ 0 h 21600"/>
                  <a:gd name="T24" fmla="*/ 0 w 21571"/>
                  <a:gd name="T25" fmla="*/ 0 h 21600"/>
                  <a:gd name="T26" fmla="*/ 0 w 21571"/>
                  <a:gd name="T27" fmla="*/ 0 h 21600"/>
                  <a:gd name="T28" fmla="*/ 0 w 21571"/>
                  <a:gd name="T29" fmla="*/ 0 h 21600"/>
                  <a:gd name="T30" fmla="*/ 0 w 21571"/>
                  <a:gd name="T31" fmla="*/ 0 h 2160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1571" h="21600">
                    <a:moveTo>
                      <a:pt x="12991" y="0"/>
                    </a:moveTo>
                    <a:lnTo>
                      <a:pt x="19819" y="804"/>
                    </a:lnTo>
                    <a:lnTo>
                      <a:pt x="21571" y="4643"/>
                    </a:lnTo>
                    <a:lnTo>
                      <a:pt x="13036" y="13865"/>
                    </a:lnTo>
                    <a:lnTo>
                      <a:pt x="7671" y="17284"/>
                    </a:lnTo>
                    <a:lnTo>
                      <a:pt x="10056" y="21600"/>
                    </a:lnTo>
                    <a:cubicBezTo>
                      <a:pt x="9071" y="21589"/>
                      <a:pt x="8131" y="21515"/>
                      <a:pt x="7249" y="21380"/>
                    </a:cubicBezTo>
                    <a:cubicBezTo>
                      <a:pt x="6366" y="21245"/>
                      <a:pt x="5541" y="21050"/>
                      <a:pt x="4786" y="20799"/>
                    </a:cubicBezTo>
                    <a:cubicBezTo>
                      <a:pt x="4030" y="20547"/>
                      <a:pt x="3345" y="20240"/>
                      <a:pt x="2742" y="19880"/>
                    </a:cubicBezTo>
                    <a:cubicBezTo>
                      <a:pt x="2139" y="19521"/>
                      <a:pt x="1619" y="19109"/>
                      <a:pt x="1193" y="18650"/>
                    </a:cubicBezTo>
                    <a:cubicBezTo>
                      <a:pt x="759" y="18181"/>
                      <a:pt x="444" y="17683"/>
                      <a:pt x="247" y="17167"/>
                    </a:cubicBezTo>
                    <a:cubicBezTo>
                      <a:pt x="50" y="16650"/>
                      <a:pt x="-29" y="16115"/>
                      <a:pt x="10" y="15569"/>
                    </a:cubicBezTo>
                    <a:cubicBezTo>
                      <a:pt x="48" y="15024"/>
                      <a:pt x="204" y="14469"/>
                      <a:pt x="477" y="13914"/>
                    </a:cubicBezTo>
                    <a:cubicBezTo>
                      <a:pt x="751" y="13358"/>
                      <a:pt x="1141" y="12802"/>
                      <a:pt x="1647" y="12255"/>
                    </a:cubicBezTo>
                    <a:lnTo>
                      <a:pt x="12991" y="0"/>
                    </a:lnTo>
                    <a:close/>
                    <a:moveTo>
                      <a:pt x="12991" y="0"/>
                    </a:move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ŝḷïḋé"/>
              <p:cNvSpPr/>
              <p:nvPr/>
            </p:nvSpPr>
            <p:spPr bwMode="auto">
              <a:xfrm>
                <a:off x="5157222" y="2894346"/>
                <a:ext cx="804718" cy="13856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483" y="0"/>
                    </a:moveTo>
                    <a:lnTo>
                      <a:pt x="21600" y="1767"/>
                    </a:lnTo>
                    <a:lnTo>
                      <a:pt x="3858" y="19605"/>
                    </a:lnTo>
                    <a:lnTo>
                      <a:pt x="0" y="21600"/>
                    </a:lnTo>
                    <a:lnTo>
                      <a:pt x="21483" y="0"/>
                    </a:lnTo>
                    <a:close/>
                    <a:moveTo>
                      <a:pt x="21483" y="0"/>
                    </a:move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işļíḍè"/>
              <p:cNvSpPr/>
              <p:nvPr/>
            </p:nvSpPr>
            <p:spPr bwMode="auto">
              <a:xfrm>
                <a:off x="4653399" y="4154038"/>
                <a:ext cx="647273" cy="6403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6800" y="4307"/>
                    </a:moveTo>
                    <a:lnTo>
                      <a:pt x="21600" y="0"/>
                    </a:lnTo>
                    <a:lnTo>
                      <a:pt x="7725" y="14281"/>
                    </a:lnTo>
                    <a:lnTo>
                      <a:pt x="0" y="21600"/>
                    </a:lnTo>
                    <a:lnTo>
                      <a:pt x="16800" y="4307"/>
                    </a:lnTo>
                    <a:close/>
                    <a:moveTo>
                      <a:pt x="16800" y="4307"/>
                    </a:moveTo>
                  </a:path>
                </a:pathLst>
              </a:custGeom>
              <a:solidFill>
                <a:srgbClr val="B619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şľïďè"/>
              <p:cNvSpPr/>
              <p:nvPr/>
            </p:nvSpPr>
            <p:spPr bwMode="auto">
              <a:xfrm>
                <a:off x="5192210" y="1634654"/>
                <a:ext cx="2687059" cy="285530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1600" h="21600">
                    <a:moveTo>
                      <a:pt x="6371" y="0"/>
                    </a:moveTo>
                    <a:cubicBezTo>
                      <a:pt x="7026" y="0"/>
                      <a:pt x="7666" y="89"/>
                      <a:pt x="8281" y="262"/>
                    </a:cubicBezTo>
                    <a:cubicBezTo>
                      <a:pt x="8896" y="434"/>
                      <a:pt x="9488" y="691"/>
                      <a:pt x="10044" y="1024"/>
                    </a:cubicBezTo>
                    <a:cubicBezTo>
                      <a:pt x="10600" y="1358"/>
                      <a:pt x="11122" y="1770"/>
                      <a:pt x="11601" y="2254"/>
                    </a:cubicBezTo>
                    <a:cubicBezTo>
                      <a:pt x="12080" y="2737"/>
                      <a:pt x="12515" y="3293"/>
                      <a:pt x="12897" y="3915"/>
                    </a:cubicBezTo>
                    <a:lnTo>
                      <a:pt x="21600" y="18090"/>
                    </a:lnTo>
                    <a:lnTo>
                      <a:pt x="18629" y="21600"/>
                    </a:lnTo>
                    <a:lnTo>
                      <a:pt x="13362" y="20496"/>
                    </a:lnTo>
                    <a:lnTo>
                      <a:pt x="6933" y="10023"/>
                    </a:lnTo>
                    <a:lnTo>
                      <a:pt x="5294" y="4611"/>
                    </a:lnTo>
                    <a:lnTo>
                      <a:pt x="0" y="3670"/>
                    </a:lnTo>
                    <a:cubicBezTo>
                      <a:pt x="383" y="3086"/>
                      <a:pt x="814" y="2564"/>
                      <a:pt x="1285" y="2111"/>
                    </a:cubicBezTo>
                    <a:cubicBezTo>
                      <a:pt x="1757" y="1657"/>
                      <a:pt x="2268" y="1271"/>
                      <a:pt x="2810" y="959"/>
                    </a:cubicBezTo>
                    <a:cubicBezTo>
                      <a:pt x="3352" y="646"/>
                      <a:pt x="3926" y="406"/>
                      <a:pt x="4522" y="245"/>
                    </a:cubicBezTo>
                    <a:cubicBezTo>
                      <a:pt x="5119" y="83"/>
                      <a:pt x="5738" y="0"/>
                      <a:pt x="6371" y="0"/>
                    </a:cubicBezTo>
                    <a:close/>
                    <a:moveTo>
                      <a:pt x="6371" y="0"/>
                    </a:moveTo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8" name="îŝlíḋê"/>
              <p:cNvSpPr/>
              <p:nvPr/>
            </p:nvSpPr>
            <p:spPr bwMode="auto">
              <a:xfrm>
                <a:off x="6038913" y="2950333"/>
                <a:ext cx="811716" cy="13856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7571" y="19396"/>
                    </a:lnTo>
                    <a:lnTo>
                      <a:pt x="0" y="1558"/>
                    </a:lnTo>
                    <a:lnTo>
                      <a:pt x="323" y="0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ṩľîde"/>
              <p:cNvSpPr/>
              <p:nvPr/>
            </p:nvSpPr>
            <p:spPr bwMode="auto">
              <a:xfrm>
                <a:off x="5849979" y="2250504"/>
                <a:ext cx="202929" cy="81530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8955"/>
                    </a:moveTo>
                    <a:lnTo>
                      <a:pt x="20313" y="21600"/>
                    </a:lnTo>
                    <a:lnTo>
                      <a:pt x="2475" y="5946"/>
                    </a:lnTo>
                    <a:lnTo>
                      <a:pt x="0" y="0"/>
                    </a:lnTo>
                    <a:lnTo>
                      <a:pt x="21600" y="18955"/>
                    </a:lnTo>
                    <a:close/>
                    <a:moveTo>
                      <a:pt x="21600" y="18955"/>
                    </a:move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cxnSp>
          <p:nvCxnSpPr>
            <p:cNvPr id="6" name="Connector: Elbow 136"/>
            <p:cNvCxnSpPr/>
            <p:nvPr/>
          </p:nvCxnSpPr>
          <p:spPr>
            <a:xfrm rot="5400000" flipH="1" flipV="1">
              <a:off x="5638394" y="1131401"/>
              <a:ext cx="1707221" cy="199430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137"/>
            <p:cNvCxnSpPr/>
            <p:nvPr/>
          </p:nvCxnSpPr>
          <p:spPr>
            <a:xfrm rot="5400000" flipH="1" flipV="1">
              <a:off x="7628574" y="3893349"/>
              <a:ext cx="1227771" cy="491191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tx2">
                  <a:lumMod val="60000"/>
                  <a:lumOff val="40000"/>
                </a:schemeClr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138"/>
            <p:cNvCxnSpPr/>
            <p:nvPr/>
          </p:nvCxnSpPr>
          <p:spPr>
            <a:xfrm rot="10800000">
              <a:off x="3330862" y="1924669"/>
              <a:ext cx="1548163" cy="808130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accent2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ïŝlïdé"/>
            <p:cNvSpPr txBox="1"/>
            <p:nvPr/>
          </p:nvSpPr>
          <p:spPr>
            <a:xfrm>
              <a:off x="1649648" y="1816947"/>
              <a:ext cx="1368029" cy="215444"/>
            </a:xfrm>
            <a:prstGeom prst="rect">
              <a:avLst/>
            </a:prstGeom>
          </p:spPr>
          <p:txBody>
            <a:bodyPr vert="horz" wrap="none" lIns="144000" tIns="0" rIns="144000" bIns="0" anchor="ctr">
              <a:normAutofit/>
            </a:bodyPr>
            <a:lstStyle/>
            <a:p>
              <a:pPr algn="r">
                <a:spcBef>
                  <a:spcPct val="0"/>
                </a:spcBef>
              </a:pPr>
              <a:r>
                <a:rPr lang="en-US" altLang="zh-CN" sz="1400" b="1" dirty="0">
                  <a:solidFill>
                    <a:schemeClr val="accent2"/>
                  </a:solidFill>
                </a:rPr>
                <a:t>App</a:t>
              </a:r>
              <a:r>
                <a:rPr lang="zh-CN" altLang="en-US" sz="1400" b="1" dirty="0">
                  <a:solidFill>
                    <a:schemeClr val="accent2"/>
                  </a:solidFill>
                </a:rPr>
                <a:t>应用程序</a:t>
              </a:r>
              <a:endParaRPr lang="zh-CN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14" name="íṩḷïḑé"/>
            <p:cNvSpPr txBox="1"/>
            <p:nvPr/>
          </p:nvSpPr>
          <p:spPr>
            <a:xfrm>
              <a:off x="6775955" y="251930"/>
              <a:ext cx="1368029" cy="215444"/>
            </a:xfrm>
            <a:prstGeom prst="rect">
              <a:avLst/>
            </a:prstGeom>
          </p:spPr>
          <p:txBody>
            <a:bodyPr vert="horz" wrap="none" lIns="144000" tIns="0" rIns="144000" bIns="0" anchor="ctr">
              <a:norm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1400" b="1" dirty="0"/>
                <a:t>微信小程序</a:t>
              </a:r>
              <a:endParaRPr lang="zh-CN" altLang="en-US" sz="1400" b="1" dirty="0"/>
            </a:p>
          </p:txBody>
        </p:sp>
        <p:sp>
          <p:nvSpPr>
            <p:cNvPr id="12" name="ïšḷîḓè"/>
            <p:cNvSpPr txBox="1"/>
            <p:nvPr/>
          </p:nvSpPr>
          <p:spPr>
            <a:xfrm>
              <a:off x="8553160" y="3400940"/>
              <a:ext cx="1368028" cy="215444"/>
            </a:xfrm>
            <a:prstGeom prst="rect">
              <a:avLst/>
            </a:prstGeom>
          </p:spPr>
          <p:txBody>
            <a:bodyPr vert="horz" wrap="none" lIns="144000" tIns="0" rIns="144000" bIns="0" anchor="ctr">
              <a:norm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400" b="1" dirty="0">
                  <a:solidFill>
                    <a:schemeClr val="bg2">
                      <a:lumMod val="50000"/>
                    </a:schemeClr>
                  </a:solidFill>
                </a:rPr>
                <a:t>H5</a:t>
              </a:r>
              <a:r>
                <a:rPr lang="zh-CN" altLang="en-US" sz="1400" b="1" dirty="0">
                  <a:solidFill>
                    <a:schemeClr val="bg2">
                      <a:lumMod val="50000"/>
                    </a:schemeClr>
                  </a:solidFill>
                </a:rPr>
                <a:t>网页</a:t>
              </a:r>
              <a:endParaRPr lang="zh-CN" altLang="en-US" sz="14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43" name="îṡ1îďe"/>
          <p:cNvSpPr txBox="1"/>
          <p:nvPr/>
        </p:nvSpPr>
        <p:spPr bwMode="auto">
          <a:xfrm>
            <a:off x="1235708" y="499441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可供选择的系统方案</a:t>
            </a:r>
            <a:endParaRPr lang="en-US" altLang="zh-CN" b="1" dirty="0"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98" y="2214762"/>
            <a:ext cx="3263128" cy="2443629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295" y="453210"/>
            <a:ext cx="3653003" cy="277736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018" y="3669542"/>
            <a:ext cx="3429795" cy="25802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873" y="4475960"/>
            <a:ext cx="869362" cy="86936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196" y="2883686"/>
            <a:ext cx="752977" cy="75297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837" y="2827044"/>
            <a:ext cx="763280" cy="7632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2658" y="1184715"/>
            <a:ext cx="6866215" cy="448856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905" y="862257"/>
            <a:ext cx="2004137" cy="120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905" y="3298452"/>
            <a:ext cx="2004137" cy="129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îṡ1îďe"/>
          <p:cNvSpPr txBox="1"/>
          <p:nvPr/>
        </p:nvSpPr>
        <p:spPr bwMode="auto">
          <a:xfrm>
            <a:off x="1235708" y="499441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选择合理的系统方案</a:t>
            </a:r>
            <a:endParaRPr lang="en-US" altLang="zh-CN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35"/>
          <p:cNvCxnSpPr/>
          <p:nvPr/>
        </p:nvCxnSpPr>
        <p:spPr>
          <a:xfrm>
            <a:off x="6102149" y="1448780"/>
            <a:ext cx="0" cy="414451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304016" y="2913738"/>
            <a:ext cx="57419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1. 方案</a:t>
            </a:r>
            <a:endParaRPr lang="zh-CN" altLang="en-US" sz="1600" dirty="0"/>
          </a:p>
          <a:p>
            <a:r>
              <a:rPr lang="zh-CN" altLang="en-US" sz="1600" dirty="0"/>
              <a:t>    Java+ SpringBoot + Mybatis + Vue + MySql +阿里云服务器</a:t>
            </a:r>
            <a:endParaRPr lang="zh-CN" altLang="en-US" sz="1600" dirty="0"/>
          </a:p>
          <a:p>
            <a:r>
              <a:rPr lang="zh-CN" altLang="en-US" sz="1600" dirty="0"/>
              <a:t>2. 缺点</a:t>
            </a:r>
            <a:endParaRPr lang="zh-CN" altLang="en-US" sz="1600" dirty="0"/>
          </a:p>
          <a:p>
            <a:r>
              <a:rPr lang="en-US" altLang="zh-CN" sz="1600" dirty="0"/>
              <a:t>    </a:t>
            </a:r>
            <a:r>
              <a:rPr lang="zh-CN" altLang="en-US" sz="1600" dirty="0"/>
              <a:t>Spring 框架与 Vue 框架都是第一次使用，对其中很多东西并不熟悉，需要花费大量的时间自学。</a:t>
            </a:r>
            <a:endParaRPr lang="zh-CN" altLang="en-US" sz="1600" dirty="0"/>
          </a:p>
          <a:p>
            <a:r>
              <a:rPr lang="zh-CN" altLang="en-US" sz="1600" dirty="0"/>
              <a:t>3. 优点</a:t>
            </a:r>
            <a:endParaRPr lang="zh-CN" altLang="en-US" sz="1600" dirty="0"/>
          </a:p>
          <a:p>
            <a:r>
              <a:rPr lang="zh-CN" altLang="en-US" sz="1600" dirty="0"/>
              <a:t>    Vue 与 Mybatis 均简单易学且最终基本能实现预期效果。</a:t>
            </a:r>
            <a:endParaRPr lang="zh-CN" altLang="en-US" sz="1600" dirty="0"/>
          </a:p>
          <a:p>
            <a:r>
              <a:rPr lang="zh-CN" altLang="en-US" sz="1600" dirty="0"/>
              <a:t>4. 存在问题</a:t>
            </a:r>
            <a:endParaRPr lang="zh-CN" altLang="en-US" sz="1600" dirty="0"/>
          </a:p>
          <a:p>
            <a:r>
              <a:rPr lang="zh-CN" altLang="en-US" sz="1600" dirty="0"/>
              <a:t>    因为第一次使用相应的工具与技术，开发进度缓慢。</a:t>
            </a:r>
            <a:endParaRPr lang="zh-CN" altLang="en-US" sz="1600" dirty="0"/>
          </a:p>
        </p:txBody>
      </p:sp>
      <p:sp>
        <p:nvSpPr>
          <p:cNvPr id="39" name="文本框 38"/>
          <p:cNvSpPr txBox="1"/>
          <p:nvPr/>
        </p:nvSpPr>
        <p:spPr>
          <a:xfrm>
            <a:off x="6253562" y="2913738"/>
            <a:ext cx="60946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1. 方案</a:t>
            </a:r>
            <a:endParaRPr lang="zh-CN" altLang="en-US" sz="1600" dirty="0"/>
          </a:p>
          <a:p>
            <a:r>
              <a:rPr lang="zh-CN" altLang="en-US" sz="1600" dirty="0"/>
              <a:t>    Java+ SpringBoot + Redis + Bootstap + MySql + 阿里云服务器</a:t>
            </a:r>
            <a:endParaRPr lang="zh-CN" altLang="en-US" sz="1600" dirty="0"/>
          </a:p>
          <a:p>
            <a:r>
              <a:rPr lang="zh-CN" altLang="en-US" sz="1600" dirty="0"/>
              <a:t>2. 缺点</a:t>
            </a:r>
            <a:endParaRPr lang="zh-CN" altLang="en-US" sz="1600" dirty="0"/>
          </a:p>
          <a:p>
            <a:r>
              <a:rPr lang="zh-CN" altLang="en-US" sz="1600" dirty="0"/>
              <a:t>（1）同样需要花费大量的时间自学；</a:t>
            </a:r>
            <a:endParaRPr lang="zh-CN" altLang="en-US" sz="1600" dirty="0"/>
          </a:p>
          <a:p>
            <a:r>
              <a:rPr lang="zh-CN" altLang="en-US" sz="1600" dirty="0"/>
              <a:t>（2）对于我们小组来说环境搭建较难。</a:t>
            </a:r>
            <a:endParaRPr lang="zh-CN" altLang="en-US" sz="1600" dirty="0"/>
          </a:p>
          <a:p>
            <a:r>
              <a:rPr lang="zh-CN" altLang="en-US" sz="1600" dirty="0"/>
              <a:t>3. 优点</a:t>
            </a:r>
            <a:endParaRPr lang="zh-CN" altLang="en-US" sz="1600" dirty="0"/>
          </a:p>
          <a:p>
            <a:r>
              <a:rPr lang="zh-CN" altLang="en-US" sz="1600" dirty="0"/>
              <a:t>    Redis 响应快，BootStrap 能让界面更加美观。</a:t>
            </a:r>
            <a:endParaRPr lang="zh-CN" altLang="en-US" sz="1600" dirty="0"/>
          </a:p>
          <a:p>
            <a:r>
              <a:rPr lang="zh-CN" altLang="en-US" sz="1600" dirty="0"/>
              <a:t>4. 存在问题</a:t>
            </a:r>
            <a:endParaRPr lang="zh-CN" altLang="en-US" sz="1600" dirty="0"/>
          </a:p>
          <a:p>
            <a:r>
              <a:rPr lang="zh-CN" altLang="en-US" sz="1600" dirty="0"/>
              <a:t>    环境搭配困难且开发进度缓慢。</a:t>
            </a:r>
            <a:endParaRPr lang="zh-CN" altLang="en-US" sz="1600" dirty="0"/>
          </a:p>
        </p:txBody>
      </p:sp>
      <p:sp>
        <p:nvSpPr>
          <p:cNvPr id="40" name="AutoShape 2"/>
          <p:cNvSpPr>
            <a:spLocks noChangeAspect="1" noChangeArrowheads="1"/>
          </p:cNvSpPr>
          <p:nvPr/>
        </p:nvSpPr>
        <p:spPr bwMode="auto">
          <a:xfrm>
            <a:off x="5991225" y="347927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AutoShape 4"/>
          <p:cNvSpPr>
            <a:spLocks noChangeAspect="1" noChangeArrowheads="1"/>
          </p:cNvSpPr>
          <p:nvPr/>
        </p:nvSpPr>
        <p:spPr bwMode="auto">
          <a:xfrm>
            <a:off x="6143625" y="363167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îṡ1îďe"/>
          <p:cNvSpPr txBox="1"/>
          <p:nvPr/>
        </p:nvSpPr>
        <p:spPr bwMode="auto">
          <a:xfrm>
            <a:off x="2077046" y="2047338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600" b="1" dirty="0"/>
              <a:t>具体实现方案</a:t>
            </a:r>
            <a:r>
              <a:rPr lang="en-US" altLang="zh-CN" sz="1600" b="1" dirty="0"/>
              <a:t>1</a:t>
            </a:r>
            <a:endParaRPr lang="en-US" altLang="zh-CN" sz="1600" b="1" dirty="0"/>
          </a:p>
        </p:txBody>
      </p:sp>
      <p:sp>
        <p:nvSpPr>
          <p:cNvPr id="45" name="îṡ1îďe"/>
          <p:cNvSpPr txBox="1"/>
          <p:nvPr/>
        </p:nvSpPr>
        <p:spPr bwMode="auto">
          <a:xfrm>
            <a:off x="8202908" y="2071853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600" b="1" dirty="0"/>
              <a:t>具体实现方案</a:t>
            </a:r>
            <a:r>
              <a:rPr lang="en-US" altLang="zh-CN" sz="1600" b="1" dirty="0"/>
              <a:t>2</a:t>
            </a:r>
            <a:endParaRPr lang="en-US" altLang="zh-CN" sz="1600" b="1" dirty="0"/>
          </a:p>
        </p:txBody>
      </p:sp>
      <p:sp>
        <p:nvSpPr>
          <p:cNvPr id="10" name="îṡ1îďe"/>
          <p:cNvSpPr txBox="1"/>
          <p:nvPr/>
        </p:nvSpPr>
        <p:spPr bwMode="auto">
          <a:xfrm>
            <a:off x="1235708" y="499441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可供选择的具体方案</a:t>
            </a:r>
            <a:endParaRPr lang="en-US" altLang="zh-CN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66674"/>
            <a:ext cx="2619375" cy="17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564" y="1580655"/>
            <a:ext cx="2458687" cy="327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54" y="2035699"/>
            <a:ext cx="7734931" cy="2238881"/>
          </a:xfrm>
          <a:prstGeom prst="rect">
            <a:avLst/>
          </a:prstGeom>
        </p:spPr>
      </p:pic>
      <p:sp>
        <p:nvSpPr>
          <p:cNvPr id="5" name="îṡ1îďe"/>
          <p:cNvSpPr txBox="1"/>
          <p:nvPr/>
        </p:nvSpPr>
        <p:spPr bwMode="auto">
          <a:xfrm>
            <a:off x="1235708" y="499441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选择合理的具体方案</a:t>
            </a:r>
            <a:endParaRPr lang="en-US" altLang="zh-CN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3.2.0"/>
</p:tagLst>
</file>

<file path=ppt/tags/tag10.xml><?xml version="1.0" encoding="utf-8"?>
<p:tagLst xmlns:p="http://schemas.openxmlformats.org/presentationml/2006/main">
  <p:tag name="PA" val="v3.2.0"/>
</p:tagLst>
</file>

<file path=ppt/tags/tag11.xml><?xml version="1.0" encoding="utf-8"?>
<p:tagLst xmlns:p="http://schemas.openxmlformats.org/presentationml/2006/main">
  <p:tag name="PA" val="v3.2.0"/>
</p:tagLst>
</file>

<file path=ppt/tags/tag12.xml><?xml version="1.0" encoding="utf-8"?>
<p:tagLst xmlns:p="http://schemas.openxmlformats.org/presentationml/2006/main">
  <p:tag name="PA" val="v3.2.0"/>
</p:tagLst>
</file>

<file path=ppt/tags/tag13.xml><?xml version="1.0" encoding="utf-8"?>
<p:tagLst xmlns:p="http://schemas.openxmlformats.org/presentationml/2006/main">
  <p:tag name="PA" val="v3.2.0"/>
</p:tagLst>
</file>

<file path=ppt/tags/tag14.xml><?xml version="1.0" encoding="utf-8"?>
<p:tagLst xmlns:p="http://schemas.openxmlformats.org/presentationml/2006/main">
  <p:tag name="PA" val="v3.2.0"/>
</p:tagLst>
</file>

<file path=ppt/tags/tag15.xml><?xml version="1.0" encoding="utf-8"?>
<p:tagLst xmlns:p="http://schemas.openxmlformats.org/presentationml/2006/main">
  <p:tag name="PA" val="v3.2.0"/>
</p:tagLst>
</file>

<file path=ppt/tags/tag16.xml><?xml version="1.0" encoding="utf-8"?>
<p:tagLst xmlns:p="http://schemas.openxmlformats.org/presentationml/2006/main">
  <p:tag name="PA" val="v3.2.0"/>
</p:tagLst>
</file>

<file path=ppt/tags/tag17.xml><?xml version="1.0" encoding="utf-8"?>
<p:tagLst xmlns:p="http://schemas.openxmlformats.org/presentationml/2006/main">
  <p:tag name="PA" val="v3.2.0"/>
</p:tagLst>
</file>

<file path=ppt/tags/tag18.xml><?xml version="1.0" encoding="utf-8"?>
<p:tagLst xmlns:p="http://schemas.openxmlformats.org/presentationml/2006/main">
  <p:tag name="PA" val="v3.2.0"/>
</p:tagLst>
</file>

<file path=ppt/tags/tag19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PA" val="v3.2.0"/>
</p:tagLst>
</file>

<file path=ppt/tags/tag20.xml><?xml version="1.0" encoding="utf-8"?>
<p:tagLst xmlns:p="http://schemas.openxmlformats.org/presentationml/2006/main">
  <p:tag name="PA" val="v3.2.0"/>
</p:tagLst>
</file>

<file path=ppt/tags/tag21.xml><?xml version="1.0" encoding="utf-8"?>
<p:tagLst xmlns:p="http://schemas.openxmlformats.org/presentationml/2006/main">
  <p:tag name="PA" val="v3.2.0"/>
</p:tagLst>
</file>

<file path=ppt/tags/tag22.xml><?xml version="1.0" encoding="utf-8"?>
<p:tagLst xmlns:p="http://schemas.openxmlformats.org/presentationml/2006/main">
  <p:tag name="PA" val="v3.2.0"/>
</p:tagLst>
</file>

<file path=ppt/tags/tag23.xml><?xml version="1.0" encoding="utf-8"?>
<p:tagLst xmlns:p="http://schemas.openxmlformats.org/presentationml/2006/main">
  <p:tag name="KSO_WM_UNIT_TABLE_BEAUTIFY" val="smartTable{389a2446-a285-455c-bf30-b952e652985b}"/>
</p:tagLst>
</file>

<file path=ppt/tags/tag24.xml><?xml version="1.0" encoding="utf-8"?>
<p:tagLst xmlns:p="http://schemas.openxmlformats.org/presentationml/2006/main">
  <p:tag name="PA" val="v3.2.0"/>
</p:tagLst>
</file>

<file path=ppt/tags/tag25.xml><?xml version="1.0" encoding="utf-8"?>
<p:tagLst xmlns:p="http://schemas.openxmlformats.org/presentationml/2006/main">
  <p:tag name="PA" val="v3.2.0"/>
</p:tagLst>
</file>

<file path=ppt/tags/tag26.xml><?xml version="1.0" encoding="utf-8"?>
<p:tagLst xmlns:p="http://schemas.openxmlformats.org/presentationml/2006/main">
  <p:tag name="PA" val="v3.2.0"/>
</p:tagLst>
</file>

<file path=ppt/tags/tag27.xml><?xml version="1.0" encoding="utf-8"?>
<p:tagLst xmlns:p="http://schemas.openxmlformats.org/presentationml/2006/main">
  <p:tag name="MH_TYPE" val="#NeiR#"/>
  <p:tag name="MH_NUMBER" val="4"/>
  <p:tag name="MH_CATEGORY" val="#YinZJG#"/>
  <p:tag name="MH_LAYOUT" val="TitleSubTitleText"/>
  <p:tag name="MH" val="20171106222338"/>
  <p:tag name="MH_LIBRARY" val="GRAPHIC"/>
</p:tagLst>
</file>

<file path=ppt/tags/tag28.xml><?xml version="1.0" encoding="utf-8"?>
<p:tagLst xmlns:p="http://schemas.openxmlformats.org/presentationml/2006/main">
  <p:tag name="ISPRING_PRESENTATION_TITLE" val="手绘简约工作总结PPT模板"/>
</p:tagLst>
</file>

<file path=ppt/tags/tag3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PA" val="v3.2.0"/>
</p:tagLst>
</file>

<file path=ppt/tags/tag7.xml><?xml version="1.0" encoding="utf-8"?>
<p:tagLst xmlns:p="http://schemas.openxmlformats.org/presentationml/2006/main">
  <p:tag name="ISLIDE.DIAGRAM" val="7a4a8960-6304-4f4e-94b3-c7908b635fad"/>
</p:tagLst>
</file>

<file path=ppt/tags/tag8.xml><?xml version="1.0" encoding="utf-8"?>
<p:tagLst xmlns:p="http://schemas.openxmlformats.org/presentationml/2006/main">
  <p:tag name="PA" val="v3.2.0"/>
</p:tagLst>
</file>

<file path=ppt/tags/tag9.xml><?xml version="1.0" encoding="utf-8"?>
<p:tagLst xmlns:p="http://schemas.openxmlformats.org/presentationml/2006/main">
  <p:tag name="PA" val="v3.2.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88"/>
      </a:accent1>
      <a:accent2>
        <a:srgbClr val="D381A2"/>
      </a:accent2>
      <a:accent3>
        <a:srgbClr val="92CDCF"/>
      </a:accent3>
      <a:accent4>
        <a:srgbClr val="D582A3"/>
      </a:accent4>
      <a:accent5>
        <a:srgbClr val="B1C0C9"/>
      </a:accent5>
      <a:accent6>
        <a:srgbClr val="00A388"/>
      </a:accent6>
      <a:hlink>
        <a:srgbClr val="0563C1"/>
      </a:hlink>
      <a:folHlink>
        <a:srgbClr val="954F72"/>
      </a:folHlink>
    </a:clrScheme>
    <a:fontScheme name="jk2iywl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88"/>
      </a:accent1>
      <a:accent2>
        <a:srgbClr val="D381A2"/>
      </a:accent2>
      <a:accent3>
        <a:srgbClr val="92CDCF"/>
      </a:accent3>
      <a:accent4>
        <a:srgbClr val="D582A3"/>
      </a:accent4>
      <a:accent5>
        <a:srgbClr val="B1C0C9"/>
      </a:accent5>
      <a:accent6>
        <a:srgbClr val="00A388"/>
      </a:accent6>
      <a:hlink>
        <a:srgbClr val="0563C1"/>
      </a:hlink>
      <a:folHlink>
        <a:srgbClr val="954F72"/>
      </a:folHlink>
    </a:clrScheme>
    <a:fontScheme name="jk2iywl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D626A"/>
      </a:accent1>
      <a:accent2>
        <a:srgbClr val="00A9E2"/>
      </a:accent2>
      <a:accent3>
        <a:srgbClr val="324E63"/>
      </a:accent3>
      <a:accent4>
        <a:srgbClr val="0C8896"/>
      </a:accent4>
      <a:accent5>
        <a:srgbClr val="10B6C8"/>
      </a:accent5>
      <a:accent6>
        <a:srgbClr val="595959"/>
      </a:accent6>
      <a:hlink>
        <a:srgbClr val="4472C4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A388"/>
    </a:accent1>
    <a:accent2>
      <a:srgbClr val="D381A2"/>
    </a:accent2>
    <a:accent3>
      <a:srgbClr val="92CDCF"/>
    </a:accent3>
    <a:accent4>
      <a:srgbClr val="D582A3"/>
    </a:accent4>
    <a:accent5>
      <a:srgbClr val="B1C0C9"/>
    </a:accent5>
    <a:accent6>
      <a:srgbClr val="00A388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A388"/>
    </a:accent1>
    <a:accent2>
      <a:srgbClr val="D381A2"/>
    </a:accent2>
    <a:accent3>
      <a:srgbClr val="92CDCF"/>
    </a:accent3>
    <a:accent4>
      <a:srgbClr val="D582A3"/>
    </a:accent4>
    <a:accent5>
      <a:srgbClr val="B1C0C9"/>
    </a:accent5>
    <a:accent6>
      <a:srgbClr val="00A388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A388"/>
    </a:accent1>
    <a:accent2>
      <a:srgbClr val="D381A2"/>
    </a:accent2>
    <a:accent3>
      <a:srgbClr val="92CDCF"/>
    </a:accent3>
    <a:accent4>
      <a:srgbClr val="D582A3"/>
    </a:accent4>
    <a:accent5>
      <a:srgbClr val="B1C0C9"/>
    </a:accent5>
    <a:accent6>
      <a:srgbClr val="00A388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3653</Words>
  <Application>WPS 演示</Application>
  <PresentationFormat>宽屏</PresentationFormat>
  <Paragraphs>551</Paragraphs>
  <Slides>39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39</vt:i4>
      </vt:variant>
    </vt:vector>
  </HeadingPairs>
  <TitlesOfParts>
    <vt:vector size="56" baseType="lpstr">
      <vt:lpstr>Arial</vt:lpstr>
      <vt:lpstr>宋体</vt:lpstr>
      <vt:lpstr>Wingdings</vt:lpstr>
      <vt:lpstr>微软雅黑</vt:lpstr>
      <vt:lpstr>Calibri</vt:lpstr>
      <vt:lpstr>方正尚酷简体</vt:lpstr>
      <vt:lpstr>仿宋_GB2312</vt:lpstr>
      <vt:lpstr>仿宋</vt:lpstr>
      <vt:lpstr>Wingdings</vt:lpstr>
      <vt:lpstr>等线</vt:lpstr>
      <vt:lpstr>Calibri</vt:lpstr>
      <vt:lpstr>Times New Roman</vt:lpstr>
      <vt:lpstr>Arial Unicode MS</vt:lpstr>
      <vt:lpstr>Arial</vt:lpstr>
      <vt:lpstr>第一PPT，www.1ppt.com</vt:lpstr>
      <vt:lpstr>第一PPT，www.1ppt.com 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第一PPT，www.1ppt.com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手绘简约工作总结PPT模板</dc:title>
  <dc:creator>第一PPT</dc:creator>
  <cp:keywords>www.1ppt.com</cp:keywords>
  <dc:description>www.1ppt.com</dc:description>
  <cp:lastModifiedBy>我才三岁，我好累</cp:lastModifiedBy>
  <cp:revision>134</cp:revision>
  <dcterms:created xsi:type="dcterms:W3CDTF">2017-11-23T03:32:00Z</dcterms:created>
  <dcterms:modified xsi:type="dcterms:W3CDTF">2020-12-17T06:35:19Z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2052-11.1.0.10026</vt:lpwstr>
  </property>
</Properties>
</file>